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3"/>
  </p:notesMasterIdLst>
  <p:sldIdLst>
    <p:sldId id="256" r:id="rId2"/>
    <p:sldId id="441" r:id="rId3"/>
    <p:sldId id="369" r:id="rId4"/>
    <p:sldId id="270" r:id="rId5"/>
    <p:sldId id="371" r:id="rId6"/>
    <p:sldId id="421" r:id="rId7"/>
    <p:sldId id="370" r:id="rId8"/>
    <p:sldId id="372" r:id="rId9"/>
    <p:sldId id="267" r:id="rId10"/>
    <p:sldId id="452" r:id="rId11"/>
    <p:sldId id="271" r:id="rId12"/>
    <p:sldId id="350" r:id="rId13"/>
    <p:sldId id="453" r:id="rId14"/>
    <p:sldId id="442" r:id="rId15"/>
    <p:sldId id="455" r:id="rId16"/>
    <p:sldId id="443" r:id="rId17"/>
    <p:sldId id="456" r:id="rId18"/>
    <p:sldId id="457" r:id="rId19"/>
    <p:sldId id="365" r:id="rId20"/>
    <p:sldId id="366" r:id="rId21"/>
    <p:sldId id="458" r:id="rId22"/>
    <p:sldId id="368" r:id="rId23"/>
    <p:sldId id="379" r:id="rId24"/>
    <p:sldId id="353" r:id="rId25"/>
    <p:sldId id="378" r:id="rId26"/>
    <p:sldId id="422" r:id="rId27"/>
    <p:sldId id="351" r:id="rId28"/>
    <p:sldId id="361" r:id="rId29"/>
    <p:sldId id="362" r:id="rId30"/>
    <p:sldId id="380" r:id="rId31"/>
    <p:sldId id="375" r:id="rId32"/>
    <p:sldId id="377" r:id="rId33"/>
    <p:sldId id="424" r:id="rId34"/>
    <p:sldId id="425" r:id="rId35"/>
    <p:sldId id="445" r:id="rId36"/>
    <p:sldId id="446" r:id="rId37"/>
    <p:sldId id="447" r:id="rId38"/>
    <p:sldId id="459" r:id="rId39"/>
    <p:sldId id="462" r:id="rId40"/>
    <p:sldId id="463" r:id="rId41"/>
    <p:sldId id="460" r:id="rId42"/>
    <p:sldId id="465" r:id="rId43"/>
    <p:sldId id="466" r:id="rId44"/>
    <p:sldId id="468" r:id="rId45"/>
    <p:sldId id="469" r:id="rId46"/>
    <p:sldId id="467" r:id="rId47"/>
    <p:sldId id="470" r:id="rId48"/>
    <p:sldId id="473" r:id="rId49"/>
    <p:sldId id="471" r:id="rId50"/>
    <p:sldId id="474" r:id="rId51"/>
    <p:sldId id="475" r:id="rId52"/>
    <p:sldId id="476" r:id="rId53"/>
    <p:sldId id="477" r:id="rId54"/>
    <p:sldId id="478" r:id="rId55"/>
    <p:sldId id="480" r:id="rId56"/>
    <p:sldId id="481" r:id="rId57"/>
    <p:sldId id="482" r:id="rId58"/>
    <p:sldId id="483" r:id="rId59"/>
    <p:sldId id="485" r:id="rId60"/>
    <p:sldId id="437" r:id="rId61"/>
    <p:sldId id="448" r:id="rId62"/>
    <p:sldId id="449" r:id="rId63"/>
    <p:sldId id="450" r:id="rId64"/>
    <p:sldId id="486" r:id="rId65"/>
    <p:sldId id="487" r:id="rId66"/>
    <p:sldId id="490" r:id="rId67"/>
    <p:sldId id="489" r:id="rId68"/>
    <p:sldId id="491" r:id="rId69"/>
    <p:sldId id="492" r:id="rId70"/>
    <p:sldId id="434" r:id="rId71"/>
    <p:sldId id="436" r:id="rId72"/>
    <p:sldId id="497" r:id="rId73"/>
    <p:sldId id="496" r:id="rId74"/>
    <p:sldId id="498" r:id="rId75"/>
    <p:sldId id="494" r:id="rId76"/>
    <p:sldId id="493" r:id="rId77"/>
    <p:sldId id="398" r:id="rId78"/>
    <p:sldId id="402" r:id="rId79"/>
    <p:sldId id="403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401" r:id="rId89"/>
    <p:sldId id="413" r:id="rId90"/>
    <p:sldId id="415" r:id="rId91"/>
    <p:sldId id="414" r:id="rId92"/>
    <p:sldId id="416" r:id="rId93"/>
    <p:sldId id="417" r:id="rId94"/>
    <p:sldId id="418" r:id="rId95"/>
    <p:sldId id="419" r:id="rId96"/>
    <p:sldId id="420" r:id="rId97"/>
    <p:sldId id="429" r:id="rId98"/>
    <p:sldId id="432" r:id="rId99"/>
    <p:sldId id="433" r:id="rId100"/>
    <p:sldId id="435" r:id="rId101"/>
    <p:sldId id="451" r:id="rId10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4"/>
      <p:bold r:id="rId105"/>
      <p:italic r:id="rId106"/>
      <p:boldItalic r:id="rId107"/>
    </p:embeddedFont>
    <p:embeddedFont>
      <p:font typeface="Garamond" panose="02020404030301010803" pitchFamily="18" charset="0"/>
      <p:regular r:id="rId108"/>
      <p:bold r:id="rId109"/>
      <p:italic r:id="rId110"/>
      <p:boldItalic r:id="rId111"/>
    </p:embeddedFont>
    <p:embeddedFont>
      <p:font typeface="Gill Sans MT Condensed" panose="020B0506020104020203" pitchFamily="34" charset="0"/>
      <p:regular r:id="rId112"/>
    </p:embeddedFont>
    <p:embeddedFont>
      <p:font typeface="Montserrat" pitchFamily="2" charset="0"/>
      <p:regular r:id="rId113"/>
      <p:bold r:id="rId114"/>
      <p:italic r:id="rId115"/>
      <p:boldItalic r:id="rId116"/>
    </p:embeddedFont>
    <p:embeddedFont>
      <p:font typeface="Open Sans" panose="020B0606030504020204" pitchFamily="34" charset="0"/>
      <p:regular r:id="rId117"/>
      <p:bold r:id="rId118"/>
      <p:italic r:id="rId119"/>
      <p:boldItalic r:id="rId120"/>
    </p:embeddedFont>
    <p:embeddedFont>
      <p:font typeface="Open Sans Light" panose="020B0306030504020204" pitchFamily="34" charset="0"/>
      <p:regular r:id="rId121"/>
      <p:italic r:id="rId122"/>
    </p:embeddedFont>
    <p:embeddedFont>
      <p:font typeface="Raleway" pitchFamily="2" charset="0"/>
      <p:regular r:id="rId123"/>
      <p:bold r:id="rId124"/>
      <p:italic r:id="rId125"/>
      <p:boldItalic r:id="rId12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E5B"/>
    <a:srgbClr val="DEBE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7204"/>
  </p:normalViewPr>
  <p:slideViewPr>
    <p:cSldViewPr>
      <p:cViewPr>
        <p:scale>
          <a:sx n="70" d="100"/>
          <a:sy n="70" d="100"/>
        </p:scale>
        <p:origin x="2744" y="4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4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9.fntdata"/><Relationship Id="rId16" Type="http://schemas.openxmlformats.org/officeDocument/2006/relationships/slide" Target="slides/slide15.xml"/><Relationship Id="rId107" Type="http://schemas.openxmlformats.org/officeDocument/2006/relationships/font" Target="fonts/font4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20.fntdata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0.fntdata"/><Relationship Id="rId118" Type="http://schemas.openxmlformats.org/officeDocument/2006/relationships/font" Target="fonts/font1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5.fntdata"/><Relationship Id="rId124" Type="http://schemas.openxmlformats.org/officeDocument/2006/relationships/font" Target="fonts/font21.fntdata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1.fntdata"/><Relationship Id="rId119" Type="http://schemas.openxmlformats.org/officeDocument/2006/relationships/font" Target="fonts/font16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6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1.fntdata"/><Relationship Id="rId120" Type="http://schemas.openxmlformats.org/officeDocument/2006/relationships/font" Target="fonts/font17.fntdata"/><Relationship Id="rId125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7.fntdata"/><Relationship Id="rId115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2.fntdata"/><Relationship Id="rId126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8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3.fntdata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256FE-68CE-8245-BB2C-7F968C7FC3F4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22432318-2471-E141-88BC-41CC98E0E8D5}">
      <dgm:prSet phldrT="[Szöveg]"/>
      <dgm:spPr>
        <a:solidFill>
          <a:srgbClr val="292E5B"/>
        </a:solidFill>
      </dgm:spPr>
      <dgm:t>
        <a:bodyPr/>
        <a:lstStyle/>
        <a:p>
          <a:r>
            <a:rPr lang="hu-HU" b="1" i="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Bemutatkozás</a:t>
          </a:r>
        </a:p>
      </dgm:t>
    </dgm:pt>
    <dgm:pt modelId="{1AC15534-6008-D24D-BF42-21296CE158CF}" type="parTrans" cxnId="{DE34167F-9318-C94C-8F8F-21DA44D06857}">
      <dgm:prSet/>
      <dgm:spPr/>
      <dgm:t>
        <a:bodyPr/>
        <a:lstStyle/>
        <a:p>
          <a:endParaRPr lang="hu-HU" b="1" i="0">
            <a:latin typeface="Gill Sans SemiBold" panose="020B0502020104020203" pitchFamily="34" charset="-79"/>
            <a:cs typeface="Gill Sans SemiBold" panose="020B0502020104020203" pitchFamily="34" charset="-79"/>
          </a:endParaRPr>
        </a:p>
      </dgm:t>
    </dgm:pt>
    <dgm:pt modelId="{9D8DC2E0-0F85-D942-A24A-2A19AA2E7FB5}" type="sibTrans" cxnId="{DE34167F-9318-C94C-8F8F-21DA44D06857}">
      <dgm:prSet/>
      <dgm:spPr/>
      <dgm:t>
        <a:bodyPr/>
        <a:lstStyle/>
        <a:p>
          <a:endParaRPr lang="hu-HU" b="1" i="0">
            <a:latin typeface="Gill Sans SemiBold" panose="020B0502020104020203" pitchFamily="34" charset="-79"/>
            <a:cs typeface="Gill Sans SemiBold" panose="020B0502020104020203" pitchFamily="34" charset="-79"/>
          </a:endParaRPr>
        </a:p>
      </dgm:t>
    </dgm:pt>
    <dgm:pt modelId="{F1C569B4-1629-1E4C-8AB5-2F6C8FC0B381}">
      <dgm:prSet phldrT="[Szöveg]"/>
      <dgm:spPr>
        <a:solidFill>
          <a:srgbClr val="DEBE76"/>
        </a:solidFill>
      </dgm:spPr>
      <dgm:t>
        <a:bodyPr/>
        <a:lstStyle/>
        <a:p>
          <a:r>
            <a:rPr lang="hu-HU" b="1" i="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Az online marketing alapjai</a:t>
          </a:r>
        </a:p>
      </dgm:t>
    </dgm:pt>
    <dgm:pt modelId="{9E7937B6-F3CA-6D48-9FAB-3A52C351DA08}" type="parTrans" cxnId="{532AFC40-F352-274C-AB08-94D6DE3F1460}">
      <dgm:prSet/>
      <dgm:spPr/>
      <dgm:t>
        <a:bodyPr/>
        <a:lstStyle/>
        <a:p>
          <a:endParaRPr lang="hu-HU" b="1" i="0">
            <a:latin typeface="Gill Sans SemiBold" panose="020B0502020104020203" pitchFamily="34" charset="-79"/>
            <a:cs typeface="Gill Sans SemiBold" panose="020B0502020104020203" pitchFamily="34" charset="-79"/>
          </a:endParaRPr>
        </a:p>
      </dgm:t>
    </dgm:pt>
    <dgm:pt modelId="{5517B3F8-9259-9B40-96FA-95E827775AA9}" type="sibTrans" cxnId="{532AFC40-F352-274C-AB08-94D6DE3F1460}">
      <dgm:prSet/>
      <dgm:spPr/>
      <dgm:t>
        <a:bodyPr/>
        <a:lstStyle/>
        <a:p>
          <a:endParaRPr lang="hu-HU" b="1" i="0">
            <a:latin typeface="Gill Sans SemiBold" panose="020B0502020104020203" pitchFamily="34" charset="-79"/>
            <a:cs typeface="Gill Sans SemiBold" panose="020B0502020104020203" pitchFamily="34" charset="-79"/>
          </a:endParaRPr>
        </a:p>
      </dgm:t>
    </dgm:pt>
    <dgm:pt modelId="{05A722DC-72BF-6B46-85FA-5DDA040F00C2}">
      <dgm:prSet phldrT="[Szöveg]"/>
      <dgm:spPr>
        <a:solidFill>
          <a:srgbClr val="292E5B"/>
        </a:solidFill>
      </dgm:spPr>
      <dgm:t>
        <a:bodyPr/>
        <a:lstStyle/>
        <a:p>
          <a:r>
            <a:rPr lang="hu-HU" b="1" i="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Hasznos eszközök a mindennapokhoz</a:t>
          </a:r>
        </a:p>
      </dgm:t>
    </dgm:pt>
    <dgm:pt modelId="{C7A73381-D21D-A24F-9C6E-2EB7A74868AA}" type="parTrans" cxnId="{84ED7826-E71E-0F40-B17F-EDD44F064B60}">
      <dgm:prSet/>
      <dgm:spPr/>
      <dgm:t>
        <a:bodyPr/>
        <a:lstStyle/>
        <a:p>
          <a:endParaRPr lang="hu-HU" b="1" i="0">
            <a:latin typeface="Gill Sans SemiBold" panose="020B0502020104020203" pitchFamily="34" charset="-79"/>
            <a:cs typeface="Gill Sans SemiBold" panose="020B0502020104020203" pitchFamily="34" charset="-79"/>
          </a:endParaRPr>
        </a:p>
      </dgm:t>
    </dgm:pt>
    <dgm:pt modelId="{D87B595A-BD8C-444A-8C1F-CE4F330FD210}" type="sibTrans" cxnId="{84ED7826-E71E-0F40-B17F-EDD44F064B60}">
      <dgm:prSet/>
      <dgm:spPr/>
      <dgm:t>
        <a:bodyPr/>
        <a:lstStyle/>
        <a:p>
          <a:endParaRPr lang="hu-HU" b="1" i="0">
            <a:latin typeface="Gill Sans SemiBold" panose="020B0502020104020203" pitchFamily="34" charset="-79"/>
            <a:cs typeface="Gill Sans SemiBold" panose="020B0502020104020203" pitchFamily="34" charset="-79"/>
          </a:endParaRPr>
        </a:p>
      </dgm:t>
    </dgm:pt>
    <dgm:pt modelId="{419C79BF-610C-E141-BC12-32C4D0F94484}" type="pres">
      <dgm:prSet presAssocID="{07D256FE-68CE-8245-BB2C-7F968C7FC3F4}" presName="Name0" presStyleCnt="0">
        <dgm:presLayoutVars>
          <dgm:dir/>
          <dgm:animLvl val="lvl"/>
          <dgm:resizeHandles val="exact"/>
        </dgm:presLayoutVars>
      </dgm:prSet>
      <dgm:spPr/>
    </dgm:pt>
    <dgm:pt modelId="{DC5D406F-0595-0944-B594-29D2FB81D105}" type="pres">
      <dgm:prSet presAssocID="{22432318-2471-E141-88BC-41CC98E0E8D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3CACEBD-B39F-6E4B-9F54-6856357010FB}" type="pres">
      <dgm:prSet presAssocID="{9D8DC2E0-0F85-D942-A24A-2A19AA2E7FB5}" presName="parTxOnlySpace" presStyleCnt="0"/>
      <dgm:spPr/>
    </dgm:pt>
    <dgm:pt modelId="{448FCC6B-CBAC-BF4E-B8D3-9B369C7460CD}" type="pres">
      <dgm:prSet presAssocID="{F1C569B4-1629-1E4C-8AB5-2F6C8FC0B38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6CBA7D6-DED1-7540-A164-011580F3C639}" type="pres">
      <dgm:prSet presAssocID="{5517B3F8-9259-9B40-96FA-95E827775AA9}" presName="parTxOnlySpace" presStyleCnt="0"/>
      <dgm:spPr/>
    </dgm:pt>
    <dgm:pt modelId="{72C23248-9D34-A246-984E-8CF73F8F64D9}" type="pres">
      <dgm:prSet presAssocID="{05A722DC-72BF-6B46-85FA-5DDA040F00C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2F96A01-113F-094C-807F-F12F21C7D4AF}" type="presOf" srcId="{05A722DC-72BF-6B46-85FA-5DDA040F00C2}" destId="{72C23248-9D34-A246-984E-8CF73F8F64D9}" srcOrd="0" destOrd="0" presId="urn:microsoft.com/office/officeart/2005/8/layout/chevron1"/>
    <dgm:cxn modelId="{84ED7826-E71E-0F40-B17F-EDD44F064B60}" srcId="{07D256FE-68CE-8245-BB2C-7F968C7FC3F4}" destId="{05A722DC-72BF-6B46-85FA-5DDA040F00C2}" srcOrd="2" destOrd="0" parTransId="{C7A73381-D21D-A24F-9C6E-2EB7A74868AA}" sibTransId="{D87B595A-BD8C-444A-8C1F-CE4F330FD210}"/>
    <dgm:cxn modelId="{532AFC40-F352-274C-AB08-94D6DE3F1460}" srcId="{07D256FE-68CE-8245-BB2C-7F968C7FC3F4}" destId="{F1C569B4-1629-1E4C-8AB5-2F6C8FC0B381}" srcOrd="1" destOrd="0" parTransId="{9E7937B6-F3CA-6D48-9FAB-3A52C351DA08}" sibTransId="{5517B3F8-9259-9B40-96FA-95E827775AA9}"/>
    <dgm:cxn modelId="{DE34167F-9318-C94C-8F8F-21DA44D06857}" srcId="{07D256FE-68CE-8245-BB2C-7F968C7FC3F4}" destId="{22432318-2471-E141-88BC-41CC98E0E8D5}" srcOrd="0" destOrd="0" parTransId="{1AC15534-6008-D24D-BF42-21296CE158CF}" sibTransId="{9D8DC2E0-0F85-D942-A24A-2A19AA2E7FB5}"/>
    <dgm:cxn modelId="{60DD6B8D-1115-9841-B587-353B48143D4B}" type="presOf" srcId="{07D256FE-68CE-8245-BB2C-7F968C7FC3F4}" destId="{419C79BF-610C-E141-BC12-32C4D0F94484}" srcOrd="0" destOrd="0" presId="urn:microsoft.com/office/officeart/2005/8/layout/chevron1"/>
    <dgm:cxn modelId="{13748FE9-EF06-164C-8AE6-87FBD4624E5A}" type="presOf" srcId="{F1C569B4-1629-1E4C-8AB5-2F6C8FC0B381}" destId="{448FCC6B-CBAC-BF4E-B8D3-9B369C7460CD}" srcOrd="0" destOrd="0" presId="urn:microsoft.com/office/officeart/2005/8/layout/chevron1"/>
    <dgm:cxn modelId="{051A48FD-A238-B34A-9268-CB5789F5F2A8}" type="presOf" srcId="{22432318-2471-E141-88BC-41CC98E0E8D5}" destId="{DC5D406F-0595-0944-B594-29D2FB81D105}" srcOrd="0" destOrd="0" presId="urn:microsoft.com/office/officeart/2005/8/layout/chevron1"/>
    <dgm:cxn modelId="{93810839-1919-424F-8D86-B2003764C5EA}" type="presParOf" srcId="{419C79BF-610C-E141-BC12-32C4D0F94484}" destId="{DC5D406F-0595-0944-B594-29D2FB81D105}" srcOrd="0" destOrd="0" presId="urn:microsoft.com/office/officeart/2005/8/layout/chevron1"/>
    <dgm:cxn modelId="{B6CB675B-FB8C-C342-BB59-5BD988FC8E5B}" type="presParOf" srcId="{419C79BF-610C-E141-BC12-32C4D0F94484}" destId="{63CACEBD-B39F-6E4B-9F54-6856357010FB}" srcOrd="1" destOrd="0" presId="urn:microsoft.com/office/officeart/2005/8/layout/chevron1"/>
    <dgm:cxn modelId="{E36F5F7B-1B76-3045-814D-5725ED4312ED}" type="presParOf" srcId="{419C79BF-610C-E141-BC12-32C4D0F94484}" destId="{448FCC6B-CBAC-BF4E-B8D3-9B369C7460CD}" srcOrd="2" destOrd="0" presId="urn:microsoft.com/office/officeart/2005/8/layout/chevron1"/>
    <dgm:cxn modelId="{0534CE00-0A1F-C549-9700-EDB7F1E6E0BE}" type="presParOf" srcId="{419C79BF-610C-E141-BC12-32C4D0F94484}" destId="{96CBA7D6-DED1-7540-A164-011580F3C639}" srcOrd="3" destOrd="0" presId="urn:microsoft.com/office/officeart/2005/8/layout/chevron1"/>
    <dgm:cxn modelId="{880EE769-0EC5-CF46-AE2D-F6E4F58068C3}" type="presParOf" srcId="{419C79BF-610C-E141-BC12-32C4D0F94484}" destId="{72C23248-9D34-A246-984E-8CF73F8F64D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D406F-0595-0944-B594-29D2FB81D105}">
      <dsp:nvSpPr>
        <dsp:cNvPr id="0" name=""/>
        <dsp:cNvSpPr/>
      </dsp:nvSpPr>
      <dsp:spPr>
        <a:xfrm>
          <a:off x="2484" y="1861208"/>
          <a:ext cx="3027490" cy="1210996"/>
        </a:xfrm>
        <a:prstGeom prst="chevron">
          <a:avLst/>
        </a:prstGeom>
        <a:solidFill>
          <a:srgbClr val="292E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i="0" kern="120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Bemutatkozás</a:t>
          </a:r>
        </a:p>
      </dsp:txBody>
      <dsp:txXfrm>
        <a:off x="607982" y="1861208"/>
        <a:ext cx="1816494" cy="1210996"/>
      </dsp:txXfrm>
    </dsp:sp>
    <dsp:sp modelId="{448FCC6B-CBAC-BF4E-B8D3-9B369C7460CD}">
      <dsp:nvSpPr>
        <dsp:cNvPr id="0" name=""/>
        <dsp:cNvSpPr/>
      </dsp:nvSpPr>
      <dsp:spPr>
        <a:xfrm>
          <a:off x="2727225" y="1861208"/>
          <a:ext cx="3027490" cy="1210996"/>
        </a:xfrm>
        <a:prstGeom prst="chevron">
          <a:avLst/>
        </a:prstGeom>
        <a:solidFill>
          <a:srgbClr val="DEBE7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i="0" kern="120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Az online marketing alapjai</a:t>
          </a:r>
        </a:p>
      </dsp:txBody>
      <dsp:txXfrm>
        <a:off x="3332723" y="1861208"/>
        <a:ext cx="1816494" cy="1210996"/>
      </dsp:txXfrm>
    </dsp:sp>
    <dsp:sp modelId="{72C23248-9D34-A246-984E-8CF73F8F64D9}">
      <dsp:nvSpPr>
        <dsp:cNvPr id="0" name=""/>
        <dsp:cNvSpPr/>
      </dsp:nvSpPr>
      <dsp:spPr>
        <a:xfrm>
          <a:off x="5451967" y="1861208"/>
          <a:ext cx="3027490" cy="1210996"/>
        </a:xfrm>
        <a:prstGeom prst="chevron">
          <a:avLst/>
        </a:prstGeom>
        <a:solidFill>
          <a:srgbClr val="292E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i="0" kern="1200" dirty="0">
              <a:latin typeface="Gill Sans SemiBold" panose="020B0502020104020203" pitchFamily="34" charset="-79"/>
              <a:cs typeface="Gill Sans SemiBold" panose="020B0502020104020203" pitchFamily="34" charset="-79"/>
            </a:rPr>
            <a:t>Hasznos eszközök a mindennapokhoz</a:t>
          </a:r>
        </a:p>
      </dsp:txBody>
      <dsp:txXfrm>
        <a:off x="6057465" y="1861208"/>
        <a:ext cx="1816494" cy="1210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99C3F-6F91-4251-B5DE-AAC987E9EE52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CCE1D-3EF8-419E-A740-B4ADC5499A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848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4003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6829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5367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331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0772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1833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3510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7891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>
              <a:solidFill>
                <a:srgbClr val="34343C"/>
              </a:solidFill>
              <a:latin typeface="Raleway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1445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>
              <a:solidFill>
                <a:srgbClr val="34343C"/>
              </a:solidFill>
              <a:latin typeface="Raleway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2164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7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725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7534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4222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2555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705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4172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4326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8733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4211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0969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664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9350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2469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689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971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3173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92370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66456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2156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0693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92212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935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9340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2685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7002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34238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6532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12680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41331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42627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1623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25789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8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05019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17377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07556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283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79734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78084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90925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>
              <a:solidFill>
                <a:srgbClr val="4C4C4C"/>
              </a:solidFill>
              <a:latin typeface="Montserrat" pitchFamily="2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05074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26476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75221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6837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05952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37048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19552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64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47130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65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8420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800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>
              <a:solidFill>
                <a:srgbClr val="4C4C4C"/>
              </a:solidFill>
              <a:latin typeface="Montserrat" pitchFamily="2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7055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03252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48627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43575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72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5723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47285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73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39382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74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58695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75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32176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76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553804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80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14984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83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97530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89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12920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13477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909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154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67354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3834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92136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556321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0264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47097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2835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99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21247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100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878756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C229E7-C69E-DA48-B4B8-59F62F224A8E}" type="slidenum">
              <a:rPr lang="hu-HU" smtClean="0"/>
              <a:t>101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6948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CCE1D-3EF8-419E-A740-B4ADC5499A3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527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829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045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280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17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85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537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281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409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407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923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368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C31C5-1EF8-4A0E-AC58-07C51C2802A0}" type="datetimeFigureOut">
              <a:rPr lang="hu-HU" smtClean="0"/>
              <a:t>2021. 09. 10.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50FB-DFCE-4028-97ED-07689ECCC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733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mcibTx09ns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upport.google.com/analytics/answer/1008015?hl=hu" TargetMode="External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xNsGG-yR9I" TargetMode="External"/><Relationship Id="rId2" Type="http://schemas.openxmlformats.org/officeDocument/2006/relationships/hyperlink" Target="https://chrome.google.com/webstore/detail/gorgias-templates-email-t/lmcngpkjkplipamgflhioabnhnopeabf?hl=h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6588224" cy="769441"/>
          </a:xfrm>
          <a:solidFill>
            <a:srgbClr val="292E5B"/>
          </a:solidFill>
        </p:spPr>
        <p:txBody>
          <a:bodyPr wrap="square" anchor="ctr" anchorCtr="0">
            <a:spAutoFit/>
          </a:bodyPr>
          <a:lstStyle/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DIGITALE KOMPETENZEN ENTWICKELN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0" y="6093296"/>
            <a:ext cx="9144000" cy="764704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700"/>
            <a:ext cx="9144000" cy="985300"/>
          </a:xfrm>
          <a:prstGeom prst="rect">
            <a:avLst/>
          </a:prstGeom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1691680" y="1223174"/>
            <a:ext cx="7452320" cy="218521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400" dirty="0">
                <a:solidFill>
                  <a:srgbClr val="292E5B"/>
                </a:solidFill>
                <a:latin typeface="Gill Sans MT Condensed" pitchFamily="34" charset="0"/>
                <a:cs typeface="AlternateGothicNo.2_PFL" pitchFamily="2" charset="0"/>
              </a:rPr>
              <a:t>ONLINE-FORTBILDUNGSREIHE FÜR VERTRETERINNEN UND VERTRETER VON DEUTSCHEN NATIONALITÄTENSELBSTVERWALTUNGEN, UNGARNDEUTSCHEN VEREINEN UND INSTITUTIONEN</a:t>
            </a:r>
            <a:endParaRPr lang="hu-HU" sz="3400" dirty="0">
              <a:solidFill>
                <a:srgbClr val="292E5B"/>
              </a:solidFill>
              <a:latin typeface="Gill Sans MT Condensed" pitchFamily="34" charset="0"/>
              <a:cs typeface="AlternateGothicNo.2_PF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5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776031"/>
            <a:ext cx="3816424" cy="319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 AZ ONLINE MARKETING CÉLJA?</a:t>
            </a:r>
          </a:p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Érdeklődőket vonzani a márkánk irányába, majd aktivizálni, végül pedig „ügyfelekké” konvertálni őket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Mivel e konverziók nagy része általában webhelyen történik majd, így a legtöbb online marketing taktika célja az lesz, hogy bizonyos webhelyekre vonzzad a lehetséges ügyfeleket.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7" name="Picture 2" descr="How to Choose Effective Digital Marketing Goals and KPIs | ClickDimensions  Blog">
            <a:extLst>
              <a:ext uri="{FF2B5EF4-FFF2-40B4-BE49-F238E27FC236}">
                <a16:creationId xmlns:a16="http://schemas.microsoft.com/office/drawing/2014/main" id="{5DFACD79-0CC0-A446-BA6A-0AF82E66C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0"/>
          <a:stretch/>
        </p:blipFill>
        <p:spPr bwMode="auto">
          <a:xfrm>
            <a:off x="4661447" y="1980564"/>
            <a:ext cx="4015009" cy="2896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560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1975401"/>
            <a:ext cx="3729414" cy="3550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Feladatkezelő, ami „ráncba szed”. Mindenki világosan látja a feladatokat, az alkalmazáson keresztül szembesülünk azzal, hogy még mi nincs kész, és mi az, amivel már nem kell foglalkozni. Egyszerűen használható, nem túl bonyolult. Feladatkezelésre, projektmenedzsmentre, munkaszervezésre kiváló. Az alapfelállás ingyenes.</a:t>
            </a:r>
            <a:br>
              <a:rPr lang="hu-HU" sz="11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283200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TRELLO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4E8E11F-8D5F-A34A-94D9-2631DFBD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599" y="2623075"/>
            <a:ext cx="4279874" cy="188604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3BB93F3-2B6B-4688-B0B7-6C7731F36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957D2D6C-708D-4CBB-B892-96E19DDE85D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964560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611560" y="2348880"/>
            <a:ext cx="6753750" cy="2874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KÖSZÖNJÜK A FIGYELMET!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hu-HU" sz="3600" dirty="0">
              <a:solidFill>
                <a:srgbClr val="292E5B"/>
              </a:solidFill>
              <a:latin typeface="Gill Sans MT Condensed" panose="020B050602010402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VIELEN DANK FÜR DIE AUFMERKSAMKEIT!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hu-HU" sz="3600" b="1" dirty="0">
              <a:solidFill>
                <a:srgbClr val="292E5B"/>
              </a:solidFill>
              <a:latin typeface="Gill Sans MT Condensed" panose="020B050602010402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hu-HU" sz="3600" b="1" dirty="0">
              <a:solidFill>
                <a:srgbClr val="292E5B"/>
              </a:solidFill>
              <a:latin typeface="Gill Sans MT Condensed" panose="020B050602010402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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hu-HU" sz="3600" dirty="0">
              <a:solidFill>
                <a:srgbClr val="292E5B"/>
              </a:solidFill>
              <a:latin typeface="Gill Sans MT Condensed" panose="020B0506020104020203" pitchFamily="34" charset="-18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hu-HU" sz="3600" dirty="0">
              <a:solidFill>
                <a:srgbClr val="DEBE76"/>
              </a:solidFill>
              <a:latin typeface="Gill Sans MT Condensed" panose="020B0506020104020203" pitchFamily="34" charset="-18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DEBE76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presse@ldu.hu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hu-HU" sz="3600" dirty="0">
              <a:solidFill>
                <a:srgbClr val="DEBE76"/>
              </a:solidFill>
              <a:latin typeface="Gill Sans MT Condensed" panose="020B0506020104020203" pitchFamily="34" charset="-18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6ABF853-D94E-41C0-AB38-ABE68B0E8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A4D84AAA-8BF3-4480-9637-307F253E5C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412769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72100" y="2241589"/>
            <a:ext cx="2655155" cy="1585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Website marketing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szervezet (önkormányzat, egyesület, intézmény…) webhelye, az online marketing legfontosabb alappillére, a marketing-tölcsér vége</a:t>
            </a:r>
            <a:endParaRPr lang="hu-HU" sz="1400" b="1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27">
            <a:extLst>
              <a:ext uri="{FF2B5EF4-FFF2-40B4-BE49-F238E27FC236}">
                <a16:creationId xmlns:a16="http://schemas.microsoft.com/office/drawing/2014/main" id="{69F81501-B4CC-4743-B0DA-AA0C9B512B96}"/>
              </a:ext>
            </a:extLst>
          </p:cNvPr>
          <p:cNvSpPr txBox="1"/>
          <p:nvPr/>
        </p:nvSpPr>
        <p:spPr>
          <a:xfrm>
            <a:off x="395536" y="1297931"/>
            <a:ext cx="7617845" cy="617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endParaRPr lang="hu-HU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2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MELYEK AZ ONLINE MARKETING LEGFONTOSABB ELEMEI?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F912F9A-3226-154F-976A-03668CFA107E}"/>
              </a:ext>
            </a:extLst>
          </p:cNvPr>
          <p:cNvSpPr txBox="1"/>
          <p:nvPr/>
        </p:nvSpPr>
        <p:spPr>
          <a:xfrm>
            <a:off x="467078" y="4004640"/>
            <a:ext cx="2298754" cy="1585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Keresőoptimalizálás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Célja, hogy weboldalunk tartalmai magasabb pozícióban jelenjenek meg a keresőmotorok találatai között</a:t>
            </a:r>
            <a:endParaRPr lang="hu-HU" sz="1400" b="1" dirty="0">
              <a:solidFill>
                <a:srgbClr val="000000"/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5221A1C-E440-F340-9053-9E668E7BB072}"/>
              </a:ext>
            </a:extLst>
          </p:cNvPr>
          <p:cNvSpPr txBox="1"/>
          <p:nvPr/>
        </p:nvSpPr>
        <p:spPr>
          <a:xfrm>
            <a:off x="3658887" y="2243929"/>
            <a:ext cx="2298754" cy="1585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Közösségi média marketing</a:t>
            </a:r>
            <a:br>
              <a:rPr lang="hu-HU" sz="1400" b="1" dirty="0">
                <a:solidFill>
                  <a:srgbClr val="000000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14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Célja általában a márka népszerűsítése, az érdeklődők bevonzása, illetve a célközönség aktivizálása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84D66B8-4838-3945-9D1F-37C098C94726}"/>
              </a:ext>
            </a:extLst>
          </p:cNvPr>
          <p:cNvSpPr txBox="1"/>
          <p:nvPr/>
        </p:nvSpPr>
        <p:spPr>
          <a:xfrm>
            <a:off x="3658887" y="4008831"/>
            <a:ext cx="2298754" cy="1262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PPC hirdetések</a:t>
            </a:r>
            <a:br>
              <a:rPr lang="hu-HU" sz="1400" b="1" dirty="0">
                <a:solidFill>
                  <a:srgbClr val="000000"/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14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fizetett online hirdetések leggyakoribb formái a </a:t>
            </a:r>
            <a:r>
              <a:rPr lang="hu-HU" sz="1400" dirty="0" err="1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Pay</a:t>
            </a:r>
            <a:r>
              <a:rPr lang="hu-HU" sz="14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-Per-Click hirdetések.</a:t>
            </a:r>
            <a:endParaRPr lang="hu-HU" sz="1400" b="1" dirty="0">
              <a:solidFill>
                <a:srgbClr val="000000"/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CD3A370D-4B72-854F-92DA-586D778DFBF1}"/>
              </a:ext>
            </a:extLst>
          </p:cNvPr>
          <p:cNvSpPr txBox="1"/>
          <p:nvPr/>
        </p:nvSpPr>
        <p:spPr>
          <a:xfrm>
            <a:off x="6489273" y="2241653"/>
            <a:ext cx="2298754" cy="1585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Email marketing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mai napig az egyik leggazdaságosabb és legkedvezőbben megtérülő online marketingforma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EDA01507-203E-E14A-A1CA-01D4EE2D5C84}"/>
              </a:ext>
            </a:extLst>
          </p:cNvPr>
          <p:cNvSpPr txBox="1"/>
          <p:nvPr/>
        </p:nvSpPr>
        <p:spPr>
          <a:xfrm>
            <a:off x="6489273" y="4008831"/>
            <a:ext cx="2298754" cy="1584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Tartalommarketing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Különféle tartalmak gyártásával bevonzzuk és aktivizáljuk a leendő vagy meglévő felhasználókat</a:t>
            </a:r>
            <a:endParaRPr lang="hu-HU" sz="11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EA6F050-D919-46CC-9CDE-CA69FB1A3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5795"/>
            <a:ext cx="9144000" cy="987552"/>
          </a:xfrm>
          <a:prstGeom prst="rect">
            <a:avLst/>
          </a:prstGeom>
        </p:spPr>
      </p:pic>
      <p:sp>
        <p:nvSpPr>
          <p:cNvPr id="17" name="Cím 1">
            <a:extLst>
              <a:ext uri="{FF2B5EF4-FFF2-40B4-BE49-F238E27FC236}">
                <a16:creationId xmlns:a16="http://schemas.microsoft.com/office/drawing/2014/main" id="{669792A8-85DA-1446-8260-B8A949C92B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62750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B3E7446D-9FCB-D74D-AA68-73493C533E21}"/>
              </a:ext>
            </a:extLst>
          </p:cNvPr>
          <p:cNvSpPr/>
          <p:nvPr/>
        </p:nvSpPr>
        <p:spPr>
          <a:xfrm>
            <a:off x="-6678" y="0"/>
            <a:ext cx="9150678" cy="5949280"/>
          </a:xfrm>
          <a:prstGeom prst="rect">
            <a:avLst/>
          </a:prstGeom>
          <a:solidFill>
            <a:srgbClr val="29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1452645" y="1711324"/>
            <a:ext cx="6232031" cy="2526632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hu-HU" sz="4400" b="1" dirty="0">
                <a:solidFill>
                  <a:srgbClr val="DEBE76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KÉRDÉS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hu-HU" sz="5400" dirty="0">
                <a:solidFill>
                  <a:schemeClr val="bg1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Ki melyiket ismeri, használja, használta már?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8D508F5-3508-43EE-A756-C8FA4792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9524"/>
            <a:ext cx="9144000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5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2002072"/>
            <a:ext cx="3816424" cy="2088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MARKETINGCÉLOK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profi marketing rendkívül sokszor használ célmeghatározást. Minden egyes marketing aktivitás tervezési fázisában meg kell határozni, mi a marketing cél. 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7" name="Picture 2" descr="How to Choose Effective Digital Marketing Goals and KPIs | ClickDimensions  Blog">
            <a:extLst>
              <a:ext uri="{FF2B5EF4-FFF2-40B4-BE49-F238E27FC236}">
                <a16:creationId xmlns:a16="http://schemas.microsoft.com/office/drawing/2014/main" id="{5DFACD79-0CC0-A446-BA6A-0AF82E66C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0"/>
          <a:stretch/>
        </p:blipFill>
        <p:spPr bwMode="auto">
          <a:xfrm>
            <a:off x="4661447" y="1980564"/>
            <a:ext cx="4015009" cy="2896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9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393325"/>
            <a:ext cx="7920880" cy="3918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MARKETINGCÉLOK LEHETNEK </a:t>
            </a:r>
            <a:endParaRPr lang="hu-HU" sz="2000" b="1" dirty="0">
              <a:solidFill>
                <a:srgbClr val="292E5B"/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márkaismertség építése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konkurens márka használóinak megnyerése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értékesítésösztönzés (újravásárlás, nagyobb mennyiség vásárlása)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kipróbálás ösztönzése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márkahűség kialakítása, ösztönzése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új kipróbálók, új vevők megnyerése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45B18C5-0827-4A5D-AA72-0C47F136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C20F5E71-6AC9-6E4C-9AC4-AE0CC48545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302891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575781"/>
            <a:ext cx="6681741" cy="3488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MILYEN A JÓ MARKETINGCÉL? </a:t>
            </a:r>
            <a:br>
              <a:rPr lang="hu-HU" sz="20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2000" b="1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</a:t>
            </a:r>
            <a:r>
              <a:rPr lang="hu-HU" sz="20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pecific</a:t>
            </a: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: pontosan meghatározható, konkrét</a:t>
            </a:r>
          </a:p>
          <a:p>
            <a:pPr>
              <a:lnSpc>
                <a:spcPct val="200000"/>
              </a:lnSpc>
            </a:pPr>
            <a:r>
              <a:rPr lang="hu-HU" sz="2000" b="1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</a:t>
            </a:r>
            <a:r>
              <a:rPr lang="hu-HU" sz="20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easurable</a:t>
            </a: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: mérhető</a:t>
            </a:r>
          </a:p>
          <a:p>
            <a:pPr>
              <a:lnSpc>
                <a:spcPct val="200000"/>
              </a:lnSpc>
            </a:pPr>
            <a:r>
              <a:rPr lang="hu-HU" sz="2000" b="1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</a:t>
            </a:r>
            <a:r>
              <a:rPr lang="hu-HU" sz="20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chievable</a:t>
            </a: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: megvalósítható</a:t>
            </a:r>
          </a:p>
          <a:p>
            <a:pPr>
              <a:lnSpc>
                <a:spcPct val="200000"/>
              </a:lnSpc>
            </a:pPr>
            <a:r>
              <a:rPr lang="hu-HU" sz="2000" b="1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R</a:t>
            </a:r>
            <a:r>
              <a:rPr lang="hu-HU" sz="20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elevant</a:t>
            </a: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: releváns a vállalkozásunk és üzleti tervünk szempontjából</a:t>
            </a:r>
          </a:p>
          <a:p>
            <a:pPr>
              <a:lnSpc>
                <a:spcPct val="200000"/>
              </a:lnSpc>
            </a:pPr>
            <a:r>
              <a:rPr lang="hu-HU" sz="2000" b="1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</a:t>
            </a:r>
            <a:r>
              <a:rPr lang="hu-HU" sz="20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imely</a:t>
            </a: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: határidőhöz kötött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45B18C5-0827-4A5D-AA72-0C47F136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C20F5E71-6AC9-6E4C-9AC4-AE0CC48545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423586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062811"/>
            <a:ext cx="7542498" cy="2449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hu-HU" sz="28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Példa a SMART marketingcél-meghatározásra:</a:t>
            </a:r>
            <a:br>
              <a:rPr lang="hu-H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20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Jövő év júniusáig [határidő!] honlapunk látogatottságát havi szinten 25.000-re növeljük a jelenlegi 20.000-ről [specifikus, mérhető, reális], a tartalommarketing eszközök használatával, havi 5 új cikkel történő bővítéssel [akcióorientált, specifikus].</a:t>
            </a:r>
            <a:endParaRPr lang="hu-HU" sz="1600" dirty="0">
              <a:solidFill>
                <a:srgbClr val="000000"/>
              </a:solidFill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B45B18C5-0827-4A5D-AA72-0C47F136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6DA8F32-FBD9-8D4F-B6E6-B72FA9A8A7E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47855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B3E7446D-9FCB-D74D-AA68-73493C533E21}"/>
              </a:ext>
            </a:extLst>
          </p:cNvPr>
          <p:cNvSpPr/>
          <p:nvPr/>
        </p:nvSpPr>
        <p:spPr>
          <a:xfrm>
            <a:off x="-6678" y="0"/>
            <a:ext cx="9150678" cy="5949280"/>
          </a:xfrm>
          <a:prstGeom prst="rect">
            <a:avLst/>
          </a:prstGeom>
          <a:solidFill>
            <a:srgbClr val="29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1452645" y="1711324"/>
            <a:ext cx="6232031" cy="2526632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hu-HU" sz="4400" b="1" dirty="0">
                <a:solidFill>
                  <a:srgbClr val="DEBE76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FELADAT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hu-HU" sz="5400" dirty="0">
                <a:solidFill>
                  <a:schemeClr val="bg1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Határozzunk meg közösen néhány marketingcélt! </a:t>
            </a:r>
            <a:r>
              <a:rPr lang="hu-HU" sz="5400" dirty="0">
                <a:solidFill>
                  <a:schemeClr val="bg1"/>
                </a:solidFill>
                <a:latin typeface="Gill Sans MT Condensed" panose="020B0506020104020203" pitchFamily="34" charset="-18"/>
                <a:ea typeface="+mj-ea"/>
                <a:cs typeface="+mj-cs"/>
                <a:sym typeface="Wingdings" pitchFamily="2" charset="2"/>
              </a:rPr>
              <a:t></a:t>
            </a:r>
            <a:endParaRPr lang="hu-HU" sz="5400" dirty="0">
              <a:solidFill>
                <a:schemeClr val="bg1"/>
              </a:solidFill>
              <a:latin typeface="Gill Sans MT Condensed" panose="020B0506020104020203" pitchFamily="34" charset="-18"/>
              <a:ea typeface="+mj-ea"/>
              <a:cs typeface="+mj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8D508F5-3508-43EE-A756-C8FA4792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9524"/>
            <a:ext cx="9144000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13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776031"/>
            <a:ext cx="7272808" cy="3138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CÉLCSOPORTOK MEGHATÁROZÁSA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célcsoport a fogyasztók, felhasználók azon csoportja, akiket a vállalkozás, termék vagy szolgáltatás mint vásárlót, ügyfelet, igénybe vevőt elképzel, és akihez aktivitásait igazítja.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célcsoport állhat természetes és jogi személyekből, intézményekből is – bár tudomásul kell venni, hogy a jogi személy mögött is természetes személy áll (vagyis a vállalkozást is emberek alkotják).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4239011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47E057CA-93B9-9847-967D-22D4613D30E0}"/>
              </a:ext>
            </a:extLst>
          </p:cNvPr>
          <p:cNvSpPr txBox="1"/>
          <p:nvPr/>
        </p:nvSpPr>
        <p:spPr>
          <a:xfrm>
            <a:off x="514785" y="1412776"/>
            <a:ext cx="3822754" cy="4285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Tankönyvi célcsoport-meghatározás: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életkor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lakóhely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családi állapot, élethelyzet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anyagi körülmények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szituáció, amelyben a terméket használja vagy a szolgáltatást igénybe veszi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motivációk, attitűdök, tudatosság szintje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médiafogyasztási szokások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szabadidős tevékenységek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9E702287-D8E7-414B-8690-8461841D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2" y="2781300"/>
            <a:ext cx="4024923" cy="1962150"/>
          </a:xfrm>
          <a:prstGeom prst="rect">
            <a:avLst/>
          </a:prstGeom>
          <a:noFill/>
          <a:effectLst>
            <a:glow rad="101600">
              <a:schemeClr val="bg1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3A4B7D5-AD4C-4383-9C1E-9B0DBB716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28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9D763BD6-1969-3B45-8A8E-E336BA71F91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72733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6588224" cy="769441"/>
          </a:xfrm>
          <a:solidFill>
            <a:srgbClr val="292E5B"/>
          </a:solidFill>
        </p:spPr>
        <p:txBody>
          <a:bodyPr wrap="square" anchor="ctr" anchorCtr="0">
            <a:spAutoFit/>
          </a:bodyPr>
          <a:lstStyle/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0" y="6093296"/>
            <a:ext cx="9144000" cy="764704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700"/>
            <a:ext cx="9144000" cy="985300"/>
          </a:xfrm>
          <a:prstGeom prst="rect">
            <a:avLst/>
          </a:prstGeom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1691680" y="1484784"/>
            <a:ext cx="7452320" cy="166199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400" dirty="0">
                <a:solidFill>
                  <a:srgbClr val="292E5B"/>
                </a:solidFill>
                <a:latin typeface="Gill Sans MT Condensed" pitchFamily="34" charset="0"/>
                <a:cs typeface="AlternateGothicNo.2_PFL" pitchFamily="2" charset="0"/>
              </a:rPr>
              <a:t>ONLINE TOVÁBBKÉPZÉS NÉMET NEMZETISÉGI ÖNKORMÁNYZATOK, EGYESÜLETEK ÉS INTÉZMÉNYEK VEZETŐI, TAGJAI SZÁMÁRA</a:t>
            </a:r>
          </a:p>
        </p:txBody>
      </p:sp>
    </p:spTree>
    <p:extLst>
      <p:ext uri="{BB962C8B-B14F-4D97-AF65-F5344CB8AC3E}">
        <p14:creationId xmlns:p14="http://schemas.microsoft.com/office/powerpoint/2010/main" val="407263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47E057CA-93B9-9847-967D-22D4613D30E0}"/>
              </a:ext>
            </a:extLst>
          </p:cNvPr>
          <p:cNvSpPr txBox="1"/>
          <p:nvPr/>
        </p:nvSpPr>
        <p:spPr>
          <a:xfrm>
            <a:off x="482052" y="1369792"/>
            <a:ext cx="8661454" cy="4177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Segítő kérdések: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Férfi vagy nő a célcsoport? Esetleg mindkettő?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Milyen korcsoportba tartozik? Gyerek vagy felnőtt? Fiatal vagy idős? Millenniumi generáció vagy baby </a:t>
            </a:r>
            <a:r>
              <a:rPr lang="hu-HU" sz="14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boomer</a:t>
            </a: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Használja az internetet? Naponta mennyit netezik és melyik napszakban? Min </a:t>
            </a:r>
            <a:r>
              <a:rPr lang="hu-HU" sz="14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netezik</a:t>
            </a: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: gépen vagy mobilon?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Milyen weboldalakat használ? Melyek a kedvenc weboldalai?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Szokott-e interneten keresztül vásárolni?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Hol lakik: főváros, megyeszékhely, kisváros, egyéb régiós bontás: pl. a Balaton környékén?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Mennyi a jövedelme?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Milyen iskolai végzettsége van? Hol dolgozik? Alkalmazott vagy vállalkozó?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Milyen a modora, értékrendje, személyiségtípusa? Mindig elégedetlenkedik vagy boldog, kiegyensúlyozott?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Mennyit tud a termékedről/szolgáltatásodról: ismeri már vagy sosem hallott még róla?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Milyen hobbijai vannak? Mik a szokásai?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4CE10BE-6F32-4295-90CC-34A6F81E2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F06EA52-79C1-3A41-B2FB-1CAC6C1514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735118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B3E7446D-9FCB-D74D-AA68-73493C533E21}"/>
              </a:ext>
            </a:extLst>
          </p:cNvPr>
          <p:cNvSpPr/>
          <p:nvPr/>
        </p:nvSpPr>
        <p:spPr>
          <a:xfrm>
            <a:off x="-6678" y="0"/>
            <a:ext cx="9150678" cy="5949280"/>
          </a:xfrm>
          <a:prstGeom prst="rect">
            <a:avLst/>
          </a:prstGeom>
          <a:solidFill>
            <a:srgbClr val="29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1452645" y="1711324"/>
            <a:ext cx="6232031" cy="2526632"/>
          </a:xfrm>
          <a:prstGeom prst="rect">
            <a:avLst/>
          </a:prstGeom>
        </p:spPr>
        <p:txBody>
          <a:bodyPr vert="horz" lIns="45720" tIns="22860" rIns="45720" bIns="2286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hu-HU" sz="4400" b="1" dirty="0">
                <a:solidFill>
                  <a:srgbClr val="DEBE76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FELADAT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hu-HU" sz="5400" dirty="0">
                <a:solidFill>
                  <a:schemeClr val="bg1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Határozzuk meg közösen a célcsoportunkat, ill. célcsoportjainkat! </a:t>
            </a:r>
            <a:r>
              <a:rPr lang="hu-HU" sz="5400" dirty="0">
                <a:solidFill>
                  <a:schemeClr val="bg1"/>
                </a:solidFill>
                <a:latin typeface="Gill Sans MT Condensed" panose="020B0506020104020203" pitchFamily="34" charset="-18"/>
                <a:ea typeface="+mj-ea"/>
                <a:cs typeface="+mj-cs"/>
                <a:sym typeface="Wingdings" pitchFamily="2" charset="2"/>
              </a:rPr>
              <a:t></a:t>
            </a:r>
            <a:endParaRPr lang="hu-HU" sz="5400" dirty="0">
              <a:solidFill>
                <a:schemeClr val="bg1"/>
              </a:solidFill>
              <a:latin typeface="Gill Sans MT Condensed" panose="020B0506020104020203" pitchFamily="34" charset="-18"/>
              <a:ea typeface="+mj-ea"/>
              <a:cs typeface="+mj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8D508F5-3508-43EE-A756-C8FA4792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9524"/>
            <a:ext cx="9144000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87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020345"/>
            <a:ext cx="4305478" cy="2535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 modern marketing-megközelítés ennél több, ezért a klasszikus „tankönyvi” célcsoportmeghatározás kiegészül a </a:t>
            </a:r>
            <a:r>
              <a:rPr lang="hu-HU" sz="20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pozícionálással</a:t>
            </a:r>
            <a:r>
              <a:rPr lang="hu-HU" sz="20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és az </a:t>
            </a:r>
            <a:r>
              <a:rPr lang="hu-HU" sz="20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értékajánlat meghatározásával</a:t>
            </a:r>
            <a:r>
              <a:rPr lang="hu-HU" sz="20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5C51CC2-3844-4DB4-BEA8-83244AE85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" y="587044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B07A86DD-7919-494E-B98A-3740B5FB65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594468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750032"/>
            <a:ext cx="4305478" cy="1811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a pozícionálás?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Az, amikor meghatározom, milyen termék vagy szolgáltatás vagyok, kiknek készültem, mit fognak elérni a használatommal, milyen érzéseket, gondolatokat keltek bennük.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84205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POZÍCIONÁLÁS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782F943-96B9-481F-8895-33B933305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128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76D6A598-DC78-40D2-A6D1-DDDB3BCA19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634354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1886635"/>
            <a:ext cx="6681742" cy="3535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az összefüggés a célcsoport-meghatározás és a pozícionálás között?</a:t>
            </a:r>
          </a:p>
          <a:p>
            <a:pPr>
              <a:lnSpc>
                <a:spcPct val="150000"/>
              </a:lnSpc>
            </a:pP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Példa: </a:t>
            </a:r>
            <a:r>
              <a:rPr lang="hu-HU" sz="1600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XY Kommunikációs Ügynökség célcsoportja az olyan vállalkozások, egyéb szervezetek csoportja, akik felismerik, hogy szakértő kommunikációs és marketing-támogatás nélkül nem tudnak fellépni a piacon, és erre hajlandóak áldozni is.</a:t>
            </a:r>
          </a:p>
          <a:p>
            <a:pPr>
              <a:lnSpc>
                <a:spcPct val="150000"/>
              </a:lnSpc>
            </a:pP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Példa: </a:t>
            </a:r>
            <a:r>
              <a:rPr lang="hu-HU" sz="1600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XY Kommunikációs Ügynökség honlapkészítési szolgáltatása prémium kategóriás szolgáltatás, amely a marketingstratégiára épített marketingeszközt, a honlapot adja. Önmagában is működő rendszer, amely lehetővé teszi, hogy a vállalkozás vevőket szerezzen. Profi, visszafogott, letisztult, átlátható, meggyőző</a:t>
            </a:r>
            <a:r>
              <a:rPr lang="hu-HU" sz="11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68257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CÉLCSOPORT-MEGHATÁROZÁS ÉS POZÍCIONÁLÁS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885E738-96FD-4603-99BA-A05C7410D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586498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DD12E8C8-0353-460B-A38E-702565C884E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536697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225558"/>
            <a:ext cx="8121902" cy="2889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Kinek hasznos ez a szolgáltatás, ill. termék?</a:t>
            </a:r>
          </a:p>
          <a:p>
            <a:pPr>
              <a:lnSpc>
                <a:spcPct val="20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Példa: </a:t>
            </a:r>
            <a:r>
              <a:rPr lang="hu-HU" sz="1600" i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Nyelvvizsgafelkészítő kurzus – azoknak, akik elvégezték a főiskolát, de nyelvvizsga hiányában nem tudták megkapni a diplomájukat, viszont rengeteget dolgoznak, így nem tudnak nyelviskolába járni.</a:t>
            </a:r>
            <a:endParaRPr lang="hu-HU" sz="16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Hogyan segít, milyen problémákat old meg a szolgáltatás, ill. termék?</a:t>
            </a:r>
          </a:p>
          <a:p>
            <a:pPr>
              <a:lnSpc>
                <a:spcPct val="20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Példa: </a:t>
            </a:r>
            <a:r>
              <a:rPr lang="hu-HU" sz="1600" i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Nyelvvizsgafelkészítő kurzus – az elméleti tudás megszerzése mellett olyan speciális feladatsort ad a hallgatóknak, amely felkészítő őket a középszintű nyelvvizsgára. 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84205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POZÍCIONÁLÁS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EB847455-D3CB-AE43-8EA2-71638FD12619}"/>
              </a:ext>
            </a:extLst>
          </p:cNvPr>
          <p:cNvSpPr/>
          <p:nvPr/>
        </p:nvSpPr>
        <p:spPr>
          <a:xfrm>
            <a:off x="376730" y="1887004"/>
            <a:ext cx="60536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 pozícionálás során az alábbi kérdésekre kell választ adnunk:</a:t>
            </a:r>
            <a:endParaRPr lang="hu-HU" sz="900" dirty="0">
              <a:latin typeface="Garamond" panose="02020404030301010803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C2263EE-10B6-4B82-948C-5EC350D01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470CFB84-F145-4DBE-8719-A0141460AF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450647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endezett üres íróasztal">
            <a:extLst>
              <a:ext uri="{FF2B5EF4-FFF2-40B4-BE49-F238E27FC236}">
                <a16:creationId xmlns:a16="http://schemas.microsoft.com/office/drawing/2014/main" id="{9DA93C85-2D1F-461E-A95F-CF010D738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10" y="857251"/>
            <a:ext cx="9143990" cy="5143500"/>
          </a:xfrm>
          <a:prstGeom prst="rect">
            <a:avLst/>
          </a:prstGeom>
        </p:spPr>
      </p:pic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1143000" y="1699022"/>
            <a:ext cx="6858000" cy="2175389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F</a:t>
            </a:r>
            <a:r>
              <a:rPr lang="hu-HU" sz="3600" b="1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ELADAT:</a:t>
            </a:r>
            <a:endParaRPr lang="en-US" sz="3600" b="1" dirty="0">
              <a:solidFill>
                <a:srgbClr val="292E5B"/>
              </a:solidFill>
              <a:latin typeface="Gill Sans MT Condensed" panose="020B0506020104020203" pitchFamily="34" charset="-18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Pozícionáljunk</a:t>
            </a:r>
            <a:r>
              <a:rPr lang="en-US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 </a:t>
            </a: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közösen! </a:t>
            </a:r>
            <a:r>
              <a:rPr lang="en-US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  <a:sym typeface="Wingdings" pitchFamily="2" charset="2"/>
              </a:rPr>
              <a:t></a:t>
            </a:r>
            <a:endParaRPr lang="en-US" sz="3600" dirty="0">
              <a:solidFill>
                <a:srgbClr val="292E5B"/>
              </a:solidFill>
              <a:latin typeface="Gill Sans MT Condensed" panose="020B0506020104020203" pitchFamily="34" charset="-18"/>
              <a:ea typeface="+mj-ea"/>
              <a:cs typeface="+mj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E53ECA6-8EAF-433F-9578-0907C088F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54970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975EDB21-3A61-4238-875B-F299C314F3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373184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84205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ÉRTÉKAJÁNLAT MEGHATÁROZÁSA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DBE06B-CD77-7040-9203-A5677B7AA463}"/>
              </a:ext>
            </a:extLst>
          </p:cNvPr>
          <p:cNvSpPr txBox="1"/>
          <p:nvPr/>
        </p:nvSpPr>
        <p:spPr>
          <a:xfrm>
            <a:off x="482546" y="2276872"/>
            <a:ext cx="4389890" cy="1811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az értékajánlat? 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Értékajánlat a vevők számára annak megfogalmazása és indoklása, hogy miképpen ad választ az adott vállalkozás terméke, szolgáltatása, tevékenysége a vevők (célcsoportok) igényére.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8EC4B41-6FEE-426E-A86D-F4773B40B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6" y="587044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9FC16A80-8AB2-4986-9A7E-B1489B7FB6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819520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190047"/>
            <a:ext cx="4161462" cy="2812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Gondoljuk át, mit ajánlunk!</a:t>
            </a:r>
            <a:b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tényleg! Nem a termék vagy a szolgáltatás a lényeg, hanem a probléma és a megoldás, amit kínálunk rá. Az emberek nem egy kertészt akarnak venni, hanem egy szabad hétvégét fűnyírás nélkül. </a:t>
            </a:r>
          </a:p>
          <a:p>
            <a:pPr>
              <a:lnSpc>
                <a:spcPct val="150000"/>
              </a:lnSpc>
            </a:pP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Kiváló példa erre az iPod egyik első hirdetése.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84205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ÉRTÉKAJÁNLAT MEGHATÁROZÁSA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AAA60F88-AA43-154C-864B-4CE850261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049" y="2924944"/>
            <a:ext cx="33083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56DE6E3-C595-49DE-8056-A1CA300E0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FDE4FCC-0CD1-4048-BFEA-54B136A8F7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809509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129485"/>
            <a:ext cx="6393710" cy="2592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Miért fontos az értékajánlat? 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Ígéret arra, hogy milyen értékeket fogsz adni annak, aki vásárol, ill. igénybe veszi a szolgáltatásodat.</a:t>
            </a: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Azonnal elmagyarázza, hogy mire ad megoldást a termék, szolgáltatás.</a:t>
            </a: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Átadja a legnagyobb előnyöket.</a:t>
            </a: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Pozícionál → olyan előnyöket emel ki, amelyeket csak te tudsz megadni. 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84205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ÉRTÉKAJÁNLAT MEGHATÁROZÁSA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D549439-2BBB-4C2C-A11B-7B48165E0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8D56D9E7-6E7F-4ACC-91E0-7FEC316FAB6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17128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F96E8CBD-9CF7-A545-B493-940849C3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6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78B6BC-B16D-3D43-B94A-35110B2E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718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E4F649-9C69-AB48-AF14-A7A9778CA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480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24CCB423-0F42-774E-BD69-CC320BBC8551}"/>
              </a:ext>
            </a:extLst>
          </p:cNvPr>
          <p:cNvSpPr txBox="1"/>
          <p:nvPr/>
        </p:nvSpPr>
        <p:spPr>
          <a:xfrm>
            <a:off x="323528" y="1556792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KIK VAGYUNK MI?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32B7974-55DD-4E12-8D04-D530B723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86EB3CA4-CCEB-4DBF-8D92-56DBDABE0AC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FABDC5C-66C6-9D49-BB7E-88F2C6A6782D}"/>
              </a:ext>
            </a:extLst>
          </p:cNvPr>
          <p:cNvSpPr txBox="1"/>
          <p:nvPr/>
        </p:nvSpPr>
        <p:spPr>
          <a:xfrm>
            <a:off x="182991" y="4375419"/>
            <a:ext cx="3960440" cy="8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u-HU" sz="22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Szeiberling Krisztina</a:t>
            </a:r>
          </a:p>
          <a:p>
            <a:pPr algn="ctr"/>
            <a:r>
              <a:rPr lang="hu-HU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hu-HU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pticom</a:t>
            </a:r>
            <a:r>
              <a:rPr lang="hu-HU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#PR-szakértő #</a:t>
            </a:r>
            <a:r>
              <a:rPr lang="hu-HU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pécs</a:t>
            </a:r>
            <a:r>
              <a:rPr lang="hu-HU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#kommunikációs vezető</a:t>
            </a:r>
          </a:p>
        </p:txBody>
      </p:sp>
      <p:pic>
        <p:nvPicPr>
          <p:cNvPr id="1026" name="Picture 2" descr="P. Szeiberling Krisztina">
            <a:extLst>
              <a:ext uri="{FF2B5EF4-FFF2-40B4-BE49-F238E27FC236}">
                <a16:creationId xmlns:a16="http://schemas.microsoft.com/office/drawing/2014/main" id="{D80FEA40-EA23-AF46-8837-0927F8F2D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5930"/>
          <a:stretch/>
        </p:blipFill>
        <p:spPr bwMode="auto">
          <a:xfrm>
            <a:off x="1170707" y="2151473"/>
            <a:ext cx="2016224" cy="19706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784AD401-567B-BF45-AE3B-40548EC6A9B5}"/>
              </a:ext>
            </a:extLst>
          </p:cNvPr>
          <p:cNvSpPr txBox="1"/>
          <p:nvPr/>
        </p:nvSpPr>
        <p:spPr>
          <a:xfrm>
            <a:off x="4608004" y="4335829"/>
            <a:ext cx="3960440" cy="8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u-HU" sz="22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Berta Zoltán</a:t>
            </a:r>
          </a:p>
          <a:p>
            <a:pPr algn="ctr"/>
            <a:r>
              <a:rPr lang="hu-HU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hu-HU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pticom</a:t>
            </a:r>
            <a:r>
              <a:rPr lang="hu-HU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#egészségügy #budapest #marketing360</a:t>
            </a:r>
          </a:p>
        </p:txBody>
      </p:sp>
      <p:pic>
        <p:nvPicPr>
          <p:cNvPr id="5" name="Kép 4" descr="A képen személy, férfi, hímnemű látható&#10;&#10;Automatikusan generált leírás">
            <a:extLst>
              <a:ext uri="{FF2B5EF4-FFF2-40B4-BE49-F238E27FC236}">
                <a16:creationId xmlns:a16="http://schemas.microsoft.com/office/drawing/2014/main" id="{9D2D6D37-3313-6B4C-AA6F-0865BE161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51473"/>
            <a:ext cx="2016224" cy="20018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301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336681"/>
            <a:ext cx="6223054" cy="2184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Mikor érdemes használni?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Szolgáltatás, termék, esemény „értékesítésekor”</a:t>
            </a: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Toborzáskor (új kolléga, csapattárs keresésekor)</a:t>
            </a: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Új szokás, eszköz, módszer, menetrend bevezetésekor (pl. heti meeting, projektmenedzsment-szoftver használta stb.)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84205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ÉRTÉKAJÁNLAT MEGHATÁROZÁSA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DA49E69-B814-43DE-971F-4F4065DB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0999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1A73C9FF-7A7A-4721-9988-AD6CF5DF2A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64050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446102"/>
            <a:ext cx="7257806" cy="2335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Milyen a jó értékajánlat?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Egyértelmű: első olvasásra/hallásra kiderül, mit adsz és kinek, és hogy a célcsoportod miért tőled vásároljon.</a:t>
            </a: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Konkrét: nem „sokkal” gyorsabb lesz a könyvelés, hanem 62%-kal gyorsabb.</a:t>
            </a: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Pozícionál: olyan előnyöket emel ki, amiket csak te tudsz megadni. </a:t>
            </a:r>
          </a:p>
          <a:p>
            <a:pPr marL="171450" indent="-1714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ideális hallgatókat megszólítja, és elmondja neki, hogy miért válasszon téged</a:t>
            </a:r>
            <a:r>
              <a:rPr lang="hu-HU" sz="11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84205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ÉRTÉKAJÁNLAT MEGHATÁROZÁSA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E56B49F-B5DA-4C05-9AFA-FDDD00DD7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9" y="587044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62DD4AD-9BB7-4535-A3D0-E4708FCE6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65992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1929082"/>
            <a:ext cx="8121902" cy="350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Hogyan határozzuk meg az értékajánlatunkat?</a:t>
            </a:r>
            <a:endParaRPr lang="hu-HU" sz="14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1. Gyűjtsük össze az adott szolgáltatás összes tulajdonságát!</a:t>
            </a:r>
          </a:p>
          <a:p>
            <a:pPr marL="158750">
              <a:lnSpc>
                <a:spcPct val="150000"/>
              </a:lnSpc>
              <a:spcBef>
                <a:spcPts val="300"/>
              </a:spcBef>
            </a:pPr>
            <a:r>
              <a:rPr lang="hu-HU" sz="1400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Példa: felhőalapú, német és magyar nyelvű online képzés…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2. Ezután párosítsunk ezekhez előnyöket (egy tulajdonságnak több előnyei is lehetnek)!</a:t>
            </a:r>
          </a:p>
          <a:p>
            <a:pPr marL="179388">
              <a:lnSpc>
                <a:spcPct val="150000"/>
              </a:lnSpc>
              <a:spcBef>
                <a:spcPts val="300"/>
              </a:spcBef>
            </a:pPr>
            <a:r>
              <a:rPr lang="hu-HU" sz="1400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Példa: bárhol és bármikor elérhető, saját tempóban haladhatsz…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3. Végül fogalmazzuk meg az értékajánlatot!</a:t>
            </a:r>
          </a:p>
          <a:p>
            <a:pPr marL="179388">
              <a:lnSpc>
                <a:spcPct val="150000"/>
              </a:lnSpc>
              <a:spcBef>
                <a:spcPts val="30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[Tulajdonság], ezért neked [előny]  </a:t>
            </a:r>
          </a:p>
          <a:p>
            <a:pPr marL="179388">
              <a:lnSpc>
                <a:spcPct val="150000"/>
              </a:lnSpc>
              <a:spcBef>
                <a:spcPts val="300"/>
              </a:spcBef>
            </a:pPr>
            <a:r>
              <a:rPr lang="hu-HU" sz="1400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Ezt tudja, ezért neked, ez és ez az előnyöd származik belőle.  / Ezt és ezt tudja, tehát te erre leszel képes. / Ezt tudja, tehát neked ezért jó.</a:t>
            </a:r>
          </a:p>
          <a:p>
            <a:pPr marL="10319">
              <a:lnSpc>
                <a:spcPct val="150000"/>
              </a:lnSpc>
              <a:spcBef>
                <a:spcPts val="30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4. Kommunikáljuk</a:t>
            </a:r>
            <a:r>
              <a:rPr lang="hu-HU" sz="1400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folyamatosan!</a:t>
            </a:r>
            <a:endParaRPr lang="hu-HU" sz="14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84205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ÉRTÉKAJÁNLAT MEGHATÁROZÁSA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D52F6F8-E689-4275-89E8-A1B5E5D8B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" y="587044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1D3E33B3-9367-40BA-808A-CEBA60EFCA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339177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endezett üres íróasztal">
            <a:extLst>
              <a:ext uri="{FF2B5EF4-FFF2-40B4-BE49-F238E27FC236}">
                <a16:creationId xmlns:a16="http://schemas.microsoft.com/office/drawing/2014/main" id="{9DA93C85-2D1F-461E-A95F-CF010D738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10" y="857251"/>
            <a:ext cx="9143990" cy="5143500"/>
          </a:xfrm>
          <a:prstGeom prst="rect">
            <a:avLst/>
          </a:prstGeom>
        </p:spPr>
      </p:pic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1143000" y="1699022"/>
            <a:ext cx="6858000" cy="2175389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F</a:t>
            </a:r>
            <a:r>
              <a:rPr lang="hu-HU" sz="3600" b="1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ELADAT:</a:t>
            </a:r>
            <a:endParaRPr lang="en-US" sz="3600" b="1" dirty="0">
              <a:solidFill>
                <a:srgbClr val="292E5B"/>
              </a:solidFill>
              <a:latin typeface="Gill Sans MT Condensed" panose="020B0506020104020203" pitchFamily="34" charset="-18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Határozzuk</a:t>
            </a:r>
            <a:r>
              <a:rPr lang="en-US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 meg </a:t>
            </a: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közösen</a:t>
            </a:r>
            <a:r>
              <a:rPr lang="en-US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 </a:t>
            </a: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az</a:t>
            </a:r>
            <a:r>
              <a:rPr lang="en-US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 </a:t>
            </a: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</a:rPr>
              <a:t>értékajánlatunkat! </a:t>
            </a:r>
            <a:r>
              <a:rPr lang="en-US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+mj-ea"/>
                <a:cs typeface="+mj-cs"/>
                <a:sym typeface="Wingdings" pitchFamily="2" charset="2"/>
              </a:rPr>
              <a:t></a:t>
            </a:r>
            <a:endParaRPr lang="en-US" sz="3600" dirty="0">
              <a:solidFill>
                <a:srgbClr val="292E5B"/>
              </a:solidFill>
              <a:latin typeface="Gill Sans MT Condensed" panose="020B0506020104020203" pitchFamily="34" charset="-18"/>
              <a:ea typeface="+mj-ea"/>
              <a:cs typeface="+mj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6303F56-80A2-4CA3-9766-8F186246A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" y="5865521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F0DE4828-485B-4A9B-AD1F-B5F1D4770AF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4069054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313524"/>
            <a:ext cx="7401822" cy="1442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Legalább 10 inger, információ kell ahhoz, hogy a felhasználó letegye a voksát a márkád mellett. Tehát  az online marketing tevékenységünk során el kell érnünk, hogy legalább 5-6-szor meglátogassa a weboldalunkat vagy olyan oldalunkat, ahol mélyebb figyelmet kapunk tőle, és jut elég minőségi ideje a nálunk fellelhető információkra</a:t>
            </a:r>
            <a:r>
              <a:rPr lang="hu-HU" sz="11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7041782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 KELL MOST A SIKERES ONLINE MARKETINGHEZ?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E8619FB-907B-4C4F-A000-685055A88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0999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6F090586-A9C6-4A45-BA33-13BEBA708D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126151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313524"/>
            <a:ext cx="7401822" cy="1481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b="1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Figyelemfelkeltés: 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Első körben nem telhet el úgy nap, hogy ne halljon rólad – vagyis az általad képviselt szervezetről, márkáról – új ember. Először meg kell ismernie téged: kell tőled, rólad valami információ! Bevezetésképp elég egy kis jelenlét, egy „blikkfang”, figyelemfelkeltés.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7041782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 KELL MOST A SIKERES ONLINE MARKETINGHEZ?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E8619FB-907B-4C4F-A000-685055A88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0999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1A71502E-457C-43CC-A9A7-D8B671EC97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874466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313524"/>
            <a:ext cx="7401822" cy="2589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b="1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Információátadás: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Ez a lépés az egyik legfontosabb! El kell tudnod juttatni a célcsoportjaidhoz a szervezetedre, márkádra jellemző legfontosabb információkat, jellemzőket – azt, amivel arra ösztönzöd őket, hogy kövessenek téged. Ezek nélkül nem fogod tudni meggyőzni őket. Még ha Google-</a:t>
            </a:r>
            <a:r>
              <a:rPr lang="hu-HU" sz="1600" dirty="0" err="1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ból</a:t>
            </a: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is talált meg először (elég jól lehet követni a felhasználókat), akkor is jó eszköz arra, hogy ne maradozzanak el, minden információt biztosan megkapjanak és melletted tegyék le a voksukat.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7041782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 KELL MOST A SIKERES ONLINE MARKETINGHEZ?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E8619FB-907B-4C4F-A000-685055A88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0999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8F382171-B53B-4A13-A8C9-4184B9778E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37641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313524"/>
            <a:ext cx="7401822" cy="1850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b="1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Emlékezetető: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Tartsd fenn folyamatosan az érdeklődésüket! Segíts nekik, hogy ne kelljen keresgélniük sem az emlékezetükben, sem a weben! Gondolj bele: lehet, hogy látta valamelyik posztodat, de az akkor éppen valamiért nem volt számukra aktuális, de a folyamatos jelenléttel el tudod ültetni a saját üzeneteidet a gondolataikban.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7041782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 KELL MOST A SIKERES ONLINE MARKETINGHEZ?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E8619FB-907B-4C4F-A000-685055A88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0999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E3C37CDD-B7F7-4EF3-9D98-6502AA4AAF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06537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93280A6D-2065-5344-B128-8A682DB8D1B0}"/>
              </a:ext>
            </a:extLst>
          </p:cNvPr>
          <p:cNvSpPr/>
          <p:nvPr/>
        </p:nvSpPr>
        <p:spPr>
          <a:xfrm>
            <a:off x="-6678" y="0"/>
            <a:ext cx="9150678" cy="5949280"/>
          </a:xfrm>
          <a:prstGeom prst="rect">
            <a:avLst/>
          </a:prstGeom>
          <a:solidFill>
            <a:srgbClr val="29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96E8CBD-9CF7-A545-B493-940849C3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6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78B6BC-B16D-3D43-B94A-35110B2E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718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E4F649-9C69-AB48-AF14-A7A9778CA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480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24CCB423-0F42-774E-BD69-CC320BBC8551}"/>
              </a:ext>
            </a:extLst>
          </p:cNvPr>
          <p:cNvSpPr txBox="1"/>
          <p:nvPr/>
        </p:nvSpPr>
        <p:spPr>
          <a:xfrm>
            <a:off x="539552" y="2942387"/>
            <a:ext cx="5800700" cy="502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10"/>
              </a:lnSpc>
              <a:spcBef>
                <a:spcPct val="0"/>
              </a:spcBef>
            </a:pPr>
            <a:r>
              <a:rPr lang="hu-HU" sz="4800" dirty="0">
                <a:solidFill>
                  <a:srgbClr val="DEBE76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ONLINE MARKETING TRENDEK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1E65FCF-2D5E-4A25-8978-B228B46B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78" y="5870448"/>
            <a:ext cx="9144000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4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390774" y="2505670"/>
            <a:ext cx="417646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hu-HU" sz="40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1. 2022-RE A LAKOSSÁG 77%-A LESZ INTERNETHASZNÁLÓ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28863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F96E8CBD-9CF7-A545-B493-940849C3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6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78B6BC-B16D-3D43-B94A-35110B2E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718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E4F649-9C69-AB48-AF14-A7A9778CA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480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24CCB423-0F42-774E-BD69-CC320BBC8551}"/>
              </a:ext>
            </a:extLst>
          </p:cNvPr>
          <p:cNvSpPr txBox="1"/>
          <p:nvPr/>
        </p:nvSpPr>
        <p:spPr>
          <a:xfrm>
            <a:off x="323528" y="1633534"/>
            <a:ext cx="6969773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MIRŐL LESZ SZÓ A KÖVETKEZŐ NÉHÁNY HÉTBEN?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36488016-279D-014D-975E-3ADF1F432886}"/>
              </a:ext>
            </a:extLst>
          </p:cNvPr>
          <p:cNvSpPr/>
          <p:nvPr/>
        </p:nvSpPr>
        <p:spPr>
          <a:xfrm>
            <a:off x="302323" y="2111384"/>
            <a:ext cx="6969772" cy="2818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online marketing alapjai és hasznos online eszközök</a:t>
            </a: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Tartalommarketing</a:t>
            </a: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vizuális kommunikáció alapjai</a:t>
            </a: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Szövegírás és SEO-alapok</a:t>
            </a: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WordPress weboldal készítése</a:t>
            </a:r>
          </a:p>
          <a:p>
            <a:pPr marL="142875" indent="-1428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Egy kampány összerakása az első 5 előadás alapján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89C366F-98B6-4CD1-9934-D81C7DA51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CA20CDA5-D548-4D01-AE9F-67E75FF8529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627285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390774" y="2505670"/>
            <a:ext cx="417646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hu-HU" sz="40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II. A MOBIL ADATFORGALOM 2017 és 2022 KÖZÖTT HATSZOROSÁRA NÖVEKSZIK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025055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39552" y="2491980"/>
            <a:ext cx="3888432" cy="1874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1II. 2022-RE AZ INTERNET FOGYASZTÓI FORGALMÁNAK 82%-ÁT A VIDEÓ TESZI KI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637247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39552" y="2365096"/>
            <a:ext cx="3888432" cy="1874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1V. A MARKETING-KÖLTSÉGVETÉSEK 75%-ÁT A DIGITÁLIS MARKETINGRE FORDÍTJUK MAJD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790375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39552" y="2365096"/>
            <a:ext cx="3888432" cy="1874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V. EGY ÁTLAGOS FOGYASZTÓ FIGYELME DURVÁN 8 MÁSODPERCIG TART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388386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39552" y="2491980"/>
            <a:ext cx="3888432" cy="1874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VI. A KAPCSOLÓDÓ KÉPEKKEL ELLÁTOTT TARTALMAKAT 94%-KAL TÖBBEN NÉZIK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748861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39552" y="2168815"/>
            <a:ext cx="3888432" cy="2520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VII. NÉGYSZER TÖBB VÁSÁRLÓ SZÍVESEBBEN NÉZNE MEG EGY VIDEÓT EGY TERMÉKRŐL, MINT HOGY ELOLVASSON RÓLA EGY CIKKET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465875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39552" y="2365096"/>
            <a:ext cx="3888432" cy="1874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VIII. A GOOGLE ÉS A FACEBOOK TÖBBET KERESNEK, MINT A HAGYOMÁNYOS MÉDIATERJESZTŐK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777461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39552" y="2365096"/>
            <a:ext cx="3888432" cy="1874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IX. AZ INFLUENCER MARKETING EGYMILLIÁRD DOLLÁROS IPAR AZ INSTAGRAMON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164804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39552" y="2365096"/>
            <a:ext cx="3096344" cy="1227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X. KULCSSZÓ - FENNTARTHATÓSÁG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1A028E33-2B40-3F43-A2E7-377DA563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07982"/>
            <a:ext cx="6318287" cy="234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72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0AB669D4-AB13-8640-8619-1E63B28057C4}"/>
              </a:ext>
            </a:extLst>
          </p:cNvPr>
          <p:cNvSpPr txBox="1"/>
          <p:nvPr/>
        </p:nvSpPr>
        <p:spPr>
          <a:xfrm>
            <a:off x="539552" y="2815146"/>
            <a:ext cx="3096344" cy="1227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XI. A KÖZÖSSÉGTUDATOS MARKETING MEGJELENÉSE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6CBC82B-D9A8-9645-AD38-B9E8982C2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1F524278-8432-BE42-B63A-0AB4A98B69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EEAAB1C3-1F1E-B947-A8C7-319FE5BB4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64001"/>
            <a:ext cx="3406256" cy="472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12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F96E8CBD-9CF7-A545-B493-940849C3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6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78B6BC-B16D-3D43-B94A-35110B2E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718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E4F649-9C69-AB48-AF14-A7A9778CA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480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24CCB423-0F42-774E-BD69-CC320BBC8551}"/>
              </a:ext>
            </a:extLst>
          </p:cNvPr>
          <p:cNvSpPr txBox="1"/>
          <p:nvPr/>
        </p:nvSpPr>
        <p:spPr>
          <a:xfrm>
            <a:off x="683568" y="3213257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 KURZUSSOROZAT CÉLJA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5B8B67C-2883-4FC0-8DDE-F5B47722B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03076"/>
            <a:ext cx="9144000" cy="987552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07ABAE28-7DBB-4710-855D-D4FC24A9EB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474526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0AB669D4-AB13-8640-8619-1E63B28057C4}"/>
              </a:ext>
            </a:extLst>
          </p:cNvPr>
          <p:cNvSpPr txBox="1"/>
          <p:nvPr/>
        </p:nvSpPr>
        <p:spPr>
          <a:xfrm>
            <a:off x="539552" y="2815146"/>
            <a:ext cx="3096344" cy="1227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XII. MÉG EGY ÚJ DOLOG: NOSZTALGIAMARKETING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6CBC82B-D9A8-9645-AD38-B9E8982C2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1F524278-8432-BE42-B63A-0AB4A98B69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5" name="Online médiaelem 4" descr="MTN DEW Zero Sugar, As Good As The Original">
            <a:hlinkClick r:id="" action="ppaction://media"/>
            <a:extLst>
              <a:ext uri="{FF2B5EF4-FFF2-40B4-BE49-F238E27FC236}">
                <a16:creationId xmlns:a16="http://schemas.microsoft.com/office/drawing/2014/main" id="{DC52F713-DE44-644F-B361-DCBBC21E48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602535" y="1684099"/>
            <a:ext cx="5220881" cy="29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0AB669D4-AB13-8640-8619-1E63B28057C4}"/>
              </a:ext>
            </a:extLst>
          </p:cNvPr>
          <p:cNvSpPr txBox="1"/>
          <p:nvPr/>
        </p:nvSpPr>
        <p:spPr>
          <a:xfrm>
            <a:off x="539552" y="2815146"/>
            <a:ext cx="3096344" cy="1874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XIII. A MARKETING TÁRSALGÁSI JELLEGŰVÉ VÁLIK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hu-HU" sz="2800" dirty="0">
              <a:solidFill>
                <a:srgbClr val="292E5B"/>
              </a:solidFill>
              <a:latin typeface="Gill Sans MT Condensed" panose="020B050602010402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6CBC82B-D9A8-9645-AD38-B9E8982C2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1F524278-8432-BE42-B63A-0AB4A98B69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31746" name="Picture 2" descr="Facebook Customer Chat Widget Plugin Sketch freebie - Download free  resource for Sketch - Sketch App Sources">
            <a:extLst>
              <a:ext uri="{FF2B5EF4-FFF2-40B4-BE49-F238E27FC236}">
                <a16:creationId xmlns:a16="http://schemas.microsoft.com/office/drawing/2014/main" id="{374D1D4D-10C0-4B4D-955F-623494EF2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73805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92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0AB669D4-AB13-8640-8619-1E63B28057C4}"/>
              </a:ext>
            </a:extLst>
          </p:cNvPr>
          <p:cNvSpPr txBox="1"/>
          <p:nvPr/>
        </p:nvSpPr>
        <p:spPr>
          <a:xfrm>
            <a:off x="539552" y="2815146"/>
            <a:ext cx="3096344" cy="1227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XVI. 80% KAPCSOLATÉPÍTÉS 20% ELADÁS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6CBC82B-D9A8-9645-AD38-B9E8982C2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1F524278-8432-BE42-B63A-0AB4A98B69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726706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93280A6D-2065-5344-B128-8A682DB8D1B0}"/>
              </a:ext>
            </a:extLst>
          </p:cNvPr>
          <p:cNvSpPr/>
          <p:nvPr/>
        </p:nvSpPr>
        <p:spPr>
          <a:xfrm>
            <a:off x="-6678" y="0"/>
            <a:ext cx="9150678" cy="5949280"/>
          </a:xfrm>
          <a:prstGeom prst="rect">
            <a:avLst/>
          </a:prstGeom>
          <a:solidFill>
            <a:srgbClr val="29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96E8CBD-9CF7-A545-B493-940849C3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6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78B6BC-B16D-3D43-B94A-35110B2E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718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E4F649-9C69-AB48-AF14-A7A9778CA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480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24CCB423-0F42-774E-BD69-CC320BBC8551}"/>
              </a:ext>
            </a:extLst>
          </p:cNvPr>
          <p:cNvSpPr txBox="1"/>
          <p:nvPr/>
        </p:nvSpPr>
        <p:spPr>
          <a:xfrm>
            <a:off x="539552" y="1922332"/>
            <a:ext cx="5800700" cy="2104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4800" dirty="0">
                <a:solidFill>
                  <a:srgbClr val="DEBE76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HASZNOS ONLINE ESZKÖZÖK A MINDENNAPOKHOZ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1E65FCF-2D5E-4A25-8978-B228B46B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78" y="5870448"/>
            <a:ext cx="9144000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24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562091"/>
            <a:ext cx="3816424" cy="3515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CÉGEM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Minden vállalkozás számára kihagyhatatlan lépés a keresőoptimalizálás folyamata során. A lokálisan működő vállalkozások nagyságrendekkel növelhetik online láthatóságukat, de minden vállalkozásnak kötelező lépés márkaépítési szempontból és a hitelességük növelése céljából is.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2238683-7D5D-EF4C-A8E5-F5A2DAB88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84905"/>
            <a:ext cx="5184576" cy="26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9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oogle-My-Business-Logo - wiselead">
            <a:extLst>
              <a:ext uri="{FF2B5EF4-FFF2-40B4-BE49-F238E27FC236}">
                <a16:creationId xmlns:a16="http://schemas.microsoft.com/office/drawing/2014/main" id="{EE6FE801-D39F-C742-BF13-F57238BE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98" y="2276871"/>
            <a:ext cx="3854489" cy="25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323528" y="966108"/>
            <a:ext cx="5256584" cy="4674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CÉGEM – regisztráció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Google cégem használata teljesen ingyenes, mint sok más Google szolgáltatás. A regisztrációhoz nem kell más, mint egy Google fiók, és pusztán néhány adat: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Cég neve: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Ország: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Pontos címadatok (irányítószám, város, utca házszám):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Telefonszám: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Weboldal elérhetőség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Szolgáltatás kategóriája: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regisztrációt a következő linken lehet elvégezni (1-2 perc alatt):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https://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www.google.hu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/business/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653638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562091"/>
            <a:ext cx="3816424" cy="3515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CÉGEM – létrehozás</a:t>
            </a:r>
            <a:b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regisztrációt követően a Google képeslapot fog küldeni a vállalkozás címére, mely 5-6 karakterből álló egyedi kódot tartalmaz. A képeslap megérkezését követően a fiókba belépve meg kell adnunk a kapott kódot, ami hitelesíti a létrehozott fiókot.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37890" name="Picture 2" descr="Google My Business képeslap">
            <a:extLst>
              <a:ext uri="{FF2B5EF4-FFF2-40B4-BE49-F238E27FC236}">
                <a16:creationId xmlns:a16="http://schemas.microsoft.com/office/drawing/2014/main" id="{6FE3096E-FBCC-5B4B-872C-0F2821DB4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3"/>
          <a:stretch/>
        </p:blipFill>
        <p:spPr bwMode="auto">
          <a:xfrm>
            <a:off x="4730150" y="2420887"/>
            <a:ext cx="3946306" cy="210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187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562091"/>
            <a:ext cx="3816424" cy="4346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CÉGEM – beállítás</a:t>
            </a:r>
            <a:b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Adj hozzá minden lehetséges információt és képes megjelenést, amit a Google kér: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Profilkép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Borítókép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Pontos cím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Milyen körzetben szolgáltatsz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Nyitvatartási idő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Mikor alakult a vállalkozás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hu-HU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37890" name="Picture 2" descr="Google My Business képeslap">
            <a:extLst>
              <a:ext uri="{FF2B5EF4-FFF2-40B4-BE49-F238E27FC236}">
                <a16:creationId xmlns:a16="http://schemas.microsoft.com/office/drawing/2014/main" id="{6FE3096E-FBCC-5B4B-872C-0F2821DB4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3"/>
          <a:stretch/>
        </p:blipFill>
        <p:spPr bwMode="auto">
          <a:xfrm>
            <a:off x="4730150" y="2420887"/>
            <a:ext cx="3946306" cy="210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3084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255648"/>
            <a:ext cx="6768752" cy="4346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Adj képeket a fiókodhoz!</a:t>
            </a:r>
            <a:b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képpel rendelkező vállalkozások 35%-kal nagyobb kattintást és 42%-kal nagyobb útbaigazítási kérelmet érnek el a Google szerint.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Több típusú fotót is hozzáadhatsz a vállalkozáshoz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Profilfotó (minimum 250 x 250 pixel)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Borítókép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További képek a vállalkozásról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képek minimum 720 x 720 px nagyságúak legyenek JPG vagy PNG formátumban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hu-HU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638804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255648"/>
            <a:ext cx="6768752" cy="4254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CÉGEM – bejegyzések</a:t>
            </a:r>
            <a:b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Google mintabejegyzésekkel nyújt segítséget, amik további ötleteket adnak.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Itt a következő lehetőségeink vannak: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Kép feltöltése – mérete bármekkora lehet; javasolt a HD képméret (1280 x 720 px)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Bejegyzés szövege – 100 - 300 szó közötti tartalom, maximum 1.300 karakter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Bejegyzés módosítása eseményre (amennyiben szeretnénk kezdeti és végzési időt megadni) Fontos tudni, hogy az eseménynek nevet is kell adni.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Gomb hozzáadása:</a:t>
            </a:r>
            <a:b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gomb hozzáadásával a Google és a felhasználó számára segítünk megérteni, hogy milyen interakciót akarunk elérni. Egyszerre egy gomb használható, melyhez meg tudjuk adni a bejegyzéshez tartozó weboldal elérhetőségét is.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hu-HU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17634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F96E8CBD-9CF7-A545-B493-940849C3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6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78B6BC-B16D-3D43-B94A-35110B2E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718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E4F649-9C69-AB48-AF14-A7A9778CA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480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24CCB423-0F42-774E-BD69-CC320BBC8551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 MAI TÉMÁINK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6429374-C29C-46F8-94CF-A9A386EE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19BA0657-DAE9-4EC6-9DFF-AF43C85089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611F96-AAE8-7349-A1B2-8F546BC8C4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976430"/>
              </p:ext>
            </p:extLst>
          </p:nvPr>
        </p:nvGraphicFramePr>
        <p:xfrm>
          <a:off x="331029" y="1054134"/>
          <a:ext cx="8481942" cy="4933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65815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96847" y="1988840"/>
            <a:ext cx="3822754" cy="3658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online értékelések gyűjtése és kommunikációja ma már kihagyhatatlan – nem feltétlenül csak nagy szervezetek esetében. Rengeteg példa van különböző szektorokban is arra, hogy egy adott szervezet weboldalán nagy számmal jelennek meg az ügyfelek értékelései. Ez egyszerűen növeli a bizalmat és az elkötelezettséget, ennek ellenére nagyon sokszor a cégek nem használják ki ezt. 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CÉGEM – értékelés</a:t>
            </a:r>
          </a:p>
        </p:txBody>
      </p:sp>
      <p:pic>
        <p:nvPicPr>
          <p:cNvPr id="54274" name="Picture 2" descr="Google értékelés, teljes útmutató">
            <a:extLst>
              <a:ext uri="{FF2B5EF4-FFF2-40B4-BE49-F238E27FC236}">
                <a16:creationId xmlns:a16="http://schemas.microsoft.com/office/drawing/2014/main" id="{7F209CAB-E80A-AA48-AB9F-05F983747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55850"/>
            <a:ext cx="3691089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C6D7B30E-6FA4-4F79-AD77-F961DE16D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A5FD1B86-AA19-40EE-809F-241CA00E83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>
                <a:solidFill>
                  <a:schemeClr val="bg1"/>
                </a:solidFill>
              </a:rPr>
              <a:t>  </a:t>
            </a:r>
            <a:r>
              <a:rPr lang="hu-HU" sz="3400">
                <a:solidFill>
                  <a:schemeClr val="bg1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  <a:endParaRPr lang="hu-HU" sz="3400" dirty="0">
              <a:solidFill>
                <a:schemeClr val="bg1"/>
              </a:solidFill>
              <a:latin typeface="Gill Sans MT Condensed" pitchFamily="34" charset="0"/>
              <a:cs typeface="AlternateGothicNo.2_PF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604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96846" y="1988840"/>
            <a:ext cx="4119169" cy="3201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Google értékelés link létrehozása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Az egyik legújabb funkció a Google Cégem fiókban a rövidített link létrehozása.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Keresd meg az ‘Információ’ menüpontban a ‘Rövid név hozzáadása’ részt, elsőnek ott adj meg egy nevet.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Ennek minimum 5 karakternek kell lennie. (Egy évben háromszor lehet ezt változtatni.)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Ezután ezt a nevet illeszd be ide: http://g.page/[egyéninév]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Ha azt szeretnéd, hogy rögtön az értékelésadáshoz vigyen a link, akkor a végére hozzá kell tenned ezt: /</a:t>
            </a:r>
            <a:r>
              <a:rPr lang="hu-HU" sz="1400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review</a:t>
            </a:r>
            <a:endParaRPr lang="hu-HU" sz="14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CÉGEM – értékelés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6D7B30E-6FA4-4F79-AD77-F961DE16D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7469D76-0DAD-4BFA-90FA-38F77AD02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72" y="2408695"/>
            <a:ext cx="3762375" cy="2040610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242B79BB-D6A5-4EF4-8BD0-032C044967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4230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96846" y="1988840"/>
            <a:ext cx="6855474" cy="2919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Milyen legyen egy jó értékelés a Google Cégem profilon?</a:t>
            </a:r>
            <a:b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1. Törekedj arra, hogy a vevőid szöveges értékelést hagyjanak! (A Google Cégemben még lehet csak csillagos értékelést is hagyni, szöveg nélkül.)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2. A szolgáltatásaid, termékeid nevei és azok </a:t>
            </a:r>
            <a:r>
              <a:rPr lang="hu-HU" sz="1600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kulcsszavai</a:t>
            </a: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az értékelés szövegében sokat számítanak a helyi keresőoptimalizálás kapcsán. Ha van rá lehetőséged, kérd meg az ügyfeleidet/vásárlóidat, hogy ezeket írják bele a véleményekbe!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3. Minden véleményt válaszolj meg! Ez interakciót is generál a Google Cégem profilodban, amit a Google látni fog, és az is egy előny, ha mindig aktív a profilod.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CÉGEM – értékelés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6D7B30E-6FA4-4F79-AD77-F961DE16D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A11B5096-EBCC-409D-A70C-CA7DC8CCC36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847852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96846" y="1988840"/>
            <a:ext cx="6855474" cy="2919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Hogyan kezeld a negatív értékeléseket?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Muszáj profin lekommunikálni a helyzetet! Erre mindenképp használd az értékelésnél a válasz funkciót!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 negatív értékelésekre mindig úgy válaszolj, mintha egyúttal a jövőbeni potenciális érdeklődőknek is írnál! Sokan keresik ugyanis elsőnek a negatív értékeléseket.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Ha ott van egy válasz a cégtől, az már rögtön egy pirospont: ha a negatív véleményt profin megválaszolja és kezeli a cég, akkor az érdeklődők jellemzően </a:t>
            </a:r>
            <a:r>
              <a:rPr lang="hu-HU" sz="1600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továbbgörgetnek</a:t>
            </a: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, figyelmen kívül hagyva a negatív értékelést.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CÉGEM – értékelés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6D7B30E-6FA4-4F79-AD77-F961DE16D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058572B5-3560-4770-8516-5A1746466B9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9334281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282121" y="1697719"/>
            <a:ext cx="4896544" cy="2869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ANALYTICS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Honlappal rendelkező vállalkozások számára mindenképpen ajánlott ennek az eszköznek a használata, mivel a weboldal további fejlesztéséhez, az értékesítési folyamat javításához elengedhetetlenek lesznek az összegyűjtött adatok.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82E8E75B-CA9C-D049-A0BE-41EFD221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10" y="2822413"/>
            <a:ext cx="3525669" cy="12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DD879502-08E1-D449-93ED-B3A93BE359F1}"/>
              </a:ext>
            </a:extLst>
          </p:cNvPr>
          <p:cNvSpPr/>
          <p:nvPr/>
        </p:nvSpPr>
        <p:spPr>
          <a:xfrm>
            <a:off x="5580113" y="4583684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  <a:hlinkClick r:id="rId5"/>
              </a:rPr>
              <a:t>Az Analytics használatának kezdő lépései</a:t>
            </a:r>
            <a:endParaRPr lang="hu-HU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5845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282121" y="1988840"/>
            <a:ext cx="4289879" cy="2869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TRENDS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Olyan információkat is kinyerhetünk belőle, melyeket a Kulcsszótervezővel nem. Adatokat kaphatunk trendekről, földrajzi adatokról és még sok egyébről. Például használhatjuk kulcsszó-összehasonlításra is.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43012" name="Picture 4" descr="See what the world is searching for with the updated Google Trends">
            <a:extLst>
              <a:ext uri="{FF2B5EF4-FFF2-40B4-BE49-F238E27FC236}">
                <a16:creationId xmlns:a16="http://schemas.microsoft.com/office/drawing/2014/main" id="{B37F2595-E7BD-7D45-9893-30D90B747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2289771"/>
            <a:ext cx="4245849" cy="227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1150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305978" y="1804155"/>
            <a:ext cx="4870705" cy="3654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Mire jó?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kulcsszó keresőbe történő beütése után egy grafikont láthatunk, melynek a vízszintes tengelye a vizsgálat időintervallumát jeleníti meg, a függőleges tengelyen pedig egy 1-100 közötti számot látunk, ami az adott időpillanatban a kulcsszó iránti érdeklődést jelzi a legmagasabb érdeklődési ponthoz képest. Egy 50-es érték tehát azt jelzi, hogy feleannyian kerestek a kulcsszóra a legmagasabb érdeklődési ponthoz képest.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F4A31C30-8B00-0341-A6A7-B70FC3B3D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83" y="2470244"/>
            <a:ext cx="3511960" cy="168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2780440-4FEF-4773-924E-6BD76EC5E89A}"/>
              </a:ext>
            </a:extLst>
          </p:cNvPr>
          <p:cNvSpPr txBox="1"/>
          <p:nvPr/>
        </p:nvSpPr>
        <p:spPr>
          <a:xfrm>
            <a:off x="179512" y="869892"/>
            <a:ext cx="4572000" cy="83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TRENDS</a:t>
            </a:r>
          </a:p>
        </p:txBody>
      </p:sp>
    </p:spTree>
    <p:extLst>
      <p:ext uri="{BB962C8B-B14F-4D97-AF65-F5344CB8AC3E}">
        <p14:creationId xmlns:p14="http://schemas.microsoft.com/office/powerpoint/2010/main" val="3671930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1255648"/>
            <a:ext cx="7128792" cy="4346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TRENDS – keresés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Amennyiben a kereső mezőbe beírtuk az egyik általunk kiválasztott kulcsszót, tovább finomíthatjuk az adatokat az alábbi menüsor segítségével: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</a:t>
            </a:r>
            <a:r>
              <a:rPr lang="hu-HU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Világszerte</a:t>
            </a: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feltételt állítsuk át Magyarországra. 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elmúlt öt év </a:t>
            </a: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opció alatt tetszőleges időszakot állíthatunk be. 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Minden kategória-menüpont alatt külön alkategóriát is beállíthatunk, de ezt a beállítást nem szükséges változtatni.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</a:t>
            </a:r>
            <a:r>
              <a:rPr lang="hu-HU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Internetes kereső </a:t>
            </a: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menüpont alatt pedig a Google egyéb tartalomforrásain is vizsgálhatjuk a kulcsszavakat. Például beállíthatjuk, hogy csak a YouTube-keresőbe beírt keresések trendjét mutassa a program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41996429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277359" y="1340768"/>
            <a:ext cx="8543113" cy="2088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TRENDS – hogyan értelmezzük?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„Játék” kulcsszó: Ahogy az alábbi grafikonon látható, október-december hónapokban megnövekszik a keresés gyakorisága a </a:t>
            </a:r>
            <a:r>
              <a:rPr lang="hu-HU" sz="1600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játék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szóra, majd a karácsony elmúltával jelentősen visszaesik. A fentiek miatt tehát nem meglepő, ha egy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jatékokat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értékesítő webáruház forgalma az őszi/téli hónapokban erős, majd jelentős visszaesés következik be.  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2B4B360-3BFF-F249-BC8E-3D8536292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3210216"/>
            <a:ext cx="5054691" cy="25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982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277359" y="1340768"/>
            <a:ext cx="8543113" cy="1719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TRENDS – hogyan értelmezzük?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„Hitel” kulcsszó: emelkedő keresésszám jelzi, hogy a </a:t>
            </a:r>
            <a:r>
              <a:rPr lang="hu-HU" sz="1600" i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hitel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szóra történő keresések száma fokozatosan emelkedik. Ez egyúttal arra is utalhat, hogy egyre többen szeretnének hitelt felvenni. A fenti információk egy hitelközvetítéssel vagy hitelezéssel foglalkozó vállalkozás számára lehetnek hasznosak.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8911DE2-0B1F-4E49-8546-C12595380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4" y="3177064"/>
            <a:ext cx="5748395" cy="25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0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1988840"/>
            <a:ext cx="7617845" cy="3271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 milyen szervezetet képvisel?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 miért döntött úgy, hogy részt vesz a kurzuson?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Hogyan használja az általa képviselt szervezet az online kommunikáció adta lehetőségeket?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Kinek milyen szintűek a felhasználói ismeretei?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 mit remél a workshoptól, kit mi érdekel a leginkább?</a:t>
            </a:r>
            <a:endParaRPr lang="hu-HU" sz="2400" b="1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BEMUTATKOZÁS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453D56D-9077-4B96-BE30-18C51724E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C9703375-2B25-4F1D-948D-A781F51543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5553246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623074"/>
            <a:ext cx="3136954" cy="2550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Google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Alerts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segítségével nyomon követed a szervezetedre vonatkozó online említéseket, amit később akár linkszerzésre is felhasználhatsz. Hírnévmenedzsment és kríziskezelése terén is hasznos.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646571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ALERTS (https://www.google.hu/alerts)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4EB1CC3-6B91-1F46-9634-C7533E39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640266"/>
            <a:ext cx="3568700" cy="207505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4F22767-C3B8-4348-A160-2E5510E06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706DC9A-6D9A-4200-B51C-63ED19FD55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>
                <a:solidFill>
                  <a:schemeClr val="bg1"/>
                </a:solidFill>
              </a:rPr>
              <a:t>  </a:t>
            </a:r>
            <a:r>
              <a:rPr lang="hu-HU" sz="3400">
                <a:solidFill>
                  <a:schemeClr val="bg1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  <a:endParaRPr lang="hu-HU" sz="3400" dirty="0">
              <a:solidFill>
                <a:schemeClr val="bg1"/>
              </a:solidFill>
              <a:latin typeface="Gill Sans MT Condensed" pitchFamily="34" charset="0"/>
              <a:cs typeface="AlternateGothicNo.2_PF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862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623074"/>
            <a:ext cx="3136954" cy="21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Mivel a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Gmail-hez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kapcsolódik, szinte bárki mindenféle telepítés és utánajárás nélkül tudja használni.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Kézreáll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egyszerű. Néhány szereplő esetén jól működtethető.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283200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MEET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7C9EEFA-1FDC-694F-B737-DDB72A365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343150"/>
            <a:ext cx="4834128" cy="23241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6A799AE-E900-430C-A551-FD35E5513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A0EBDB6-5089-4C90-BE3A-8F240C4A6D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7710434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Google Drive – Alkalmazások a Google Playen">
            <a:extLst>
              <a:ext uri="{FF2B5EF4-FFF2-40B4-BE49-F238E27FC236}">
                <a16:creationId xmlns:a16="http://schemas.microsoft.com/office/drawing/2014/main" id="{D613D088-28BF-0046-ABDD-ED777F13E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214" y="1463299"/>
            <a:ext cx="3611240" cy="361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94695" y="2290872"/>
            <a:ext cx="4555519" cy="3289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Google Drive használatával bármilyen eszközről mentheted, megoszthatod és elérheted a tartalmaidat. A csapatok hasznosnak fogják találni a megosztott meghajtókat, mert azokon nem egy adott személyhez, hanem egy csapathoz tartoznak a fájlok, így mindig hozzáférhetnek a csapattagok a megfelelő fájlokhoz.</a:t>
            </a:r>
          </a:p>
          <a:p>
            <a:pPr>
              <a:lnSpc>
                <a:spcPct val="150000"/>
              </a:lnSpc>
            </a:pPr>
            <a:b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283200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DRIVE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6A799AE-E900-430C-A551-FD35E5513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A0EBDB6-5089-4C90-BE3A-8F240C4A6D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4973805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ow to Collaborate in Google Docs - Dignited">
            <a:extLst>
              <a:ext uri="{FF2B5EF4-FFF2-40B4-BE49-F238E27FC236}">
                <a16:creationId xmlns:a16="http://schemas.microsoft.com/office/drawing/2014/main" id="{6FA54098-FA68-8841-A9AC-D06115275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57425"/>
            <a:ext cx="4436533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0536" y="1855668"/>
            <a:ext cx="4725146" cy="3289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Google eszközök között találunk egy szövegszerkesztőt, melyet ingyenesen tudunk használni. A dokumentumok folyamatosan mentésre kerülnek a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google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szerverén, így nem fordulhat elő adatvesztés, ráadásul egyetlen kattintással tetszőleges személyek között is megoszthatjuk a megszerkesztett szöveget. Kiválóan alkalmas az eszköz arra, hogy egy közös projekten dolgozva hozzáférést biztosítsunk a projekttervezéshez munkatársaink számára.</a:t>
            </a:r>
            <a:b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283200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DOCS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6A799AE-E900-430C-A551-FD35E5513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A0EBDB6-5089-4C90-BE3A-8F240C4A6D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8209913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94927" y="1951673"/>
            <a:ext cx="4293098" cy="2919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Google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docs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-hoz hasonló eszközt érhetünk el a Google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Sheets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eszköz alatt, mely tulajdonképpen egy online táblázatkezelő alkalmazás. A felépítése, használata gyakorlatilag megegyezik az Excel táblázatkezelővel, és az Excel fájlok megnyitására is alkalmas a program. Előnye, hogy megoszthatók a táblázatok, közös munka végezhető, melyben látjuk a munkatársaink szerkesztéseit is. 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283200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GOOGLE SHEETS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6A799AE-E900-430C-A551-FD35E5513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A0EBDB6-5089-4C90-BE3A-8F240C4A6D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FA0D7C3-3EA8-8F4F-A2C4-E23F1C185F97}"/>
              </a:ext>
            </a:extLst>
          </p:cNvPr>
          <p:cNvSpPr/>
          <p:nvPr/>
        </p:nvSpPr>
        <p:spPr>
          <a:xfrm>
            <a:off x="2286000" y="15823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dirty="0"/>
          </a:p>
        </p:txBody>
      </p:sp>
      <p:pic>
        <p:nvPicPr>
          <p:cNvPr id="50178" name="Picture 2" descr="How to replicate Google Sheets to your data warehouse">
            <a:extLst>
              <a:ext uri="{FF2B5EF4-FFF2-40B4-BE49-F238E27FC236}">
                <a16:creationId xmlns:a16="http://schemas.microsoft.com/office/drawing/2014/main" id="{E1BDFC45-6558-3242-8A28-A792E3EA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98" y="2444098"/>
            <a:ext cx="3610003" cy="216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878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309998" y="980441"/>
            <a:ext cx="8510474" cy="1622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LASTPASS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 minden oldalhoz más jelszót használunk, könnyen elveszthetünk a </a:t>
            </a:r>
            <a:r>
              <a:rPr lang="hu-HU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jelszók</a:t>
            </a: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tucatjai között. Ha ugyanazt a jelszót használjuk mindenhova, az pedig nem túl biztonságos.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954EE096-6E57-5349-9419-77CE254E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98" y="2741116"/>
            <a:ext cx="7092280" cy="273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3562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359120" y="1000386"/>
            <a:ext cx="8461352" cy="203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CANVA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 nincs grafikus a csapatunkban, nehéz olyan képeket előállítani, amelyeket aztán szívesen használnánk a marketing- és hirdetési kampányaink során. Ilyenkor jön jól a </a:t>
            </a:r>
            <a:r>
              <a:rPr lang="hu-HU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Canva</a:t>
            </a:r>
            <a:r>
              <a:rPr lang="hu-HU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amely egy kicsit mindenkit grafikussá tesz (természetesen csak amatőr szinten).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969F45BF-BB61-7D49-A40A-D59F696D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90768"/>
            <a:ext cx="6624736" cy="273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269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296590"/>
            <a:ext cx="4432354" cy="2550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segítségével körlevelet tudsz küldeni a saját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Gmail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-fiókodból. Fontos: Mivel ez egy Google-bővítmény, ezért csak Google Chrome böngészőben,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Gmail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-lel tudod használni. Alapesetben 1 nap 50 levelet tudsz küldeni. Automatikusan nyomon tudod követi, hányan nyitották meg a levelet.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YET ANOTHER MAIL MERGE</a:t>
            </a:r>
          </a:p>
        </p:txBody>
      </p:sp>
      <p:pic>
        <p:nvPicPr>
          <p:cNvPr id="21506" name="Picture 2" descr="Yet Another Mail Merge - YouTube">
            <a:extLst>
              <a:ext uri="{FF2B5EF4-FFF2-40B4-BE49-F238E27FC236}">
                <a16:creationId xmlns:a16="http://schemas.microsoft.com/office/drawing/2014/main" id="{1A52C839-ABCF-2241-9C96-7FB637BA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87655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BA21B7D-95D1-4893-A70A-D1426AA3D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14" y="5895066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5677C4BA-1C6E-438F-ABA8-64D126C6CA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9266808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133600"/>
            <a:ext cx="4432354" cy="33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1. lépés: telepítés</a:t>
            </a:r>
            <a:endParaRPr lang="hu-HU" sz="1100" dirty="0">
              <a:solidFill>
                <a:srgbClr val="000000"/>
              </a:solidFill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YET ANOTHER MAIL MERGE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9B56949-C6D1-584E-BC3F-CF35AE4F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7" y="2732580"/>
            <a:ext cx="4521708" cy="28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AC60341F-BD75-1D4F-843E-1E8FAC71D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32580"/>
            <a:ext cx="4521708" cy="28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066E887-90FA-4C65-BA7A-A0DC65ED4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" y="5923202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683345B2-1C30-4E12-A4EE-033565329A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6750611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133600"/>
            <a:ext cx="4432354" cy="33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1. lépés: telepítés</a:t>
            </a:r>
            <a:endParaRPr lang="hu-HU" sz="1100" dirty="0">
              <a:solidFill>
                <a:srgbClr val="000000"/>
              </a:solidFill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YET ANOTHER MAIL MERGE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73DE847-879B-914A-AF05-36A300C85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7" y="2742801"/>
            <a:ext cx="4521707" cy="28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4CA764E0-48C3-8343-8C80-E218730D9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24681"/>
            <a:ext cx="4699054" cy="29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0AC39ED-FEA1-4DD4-9152-A025ABCF5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36945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322E5EF7-03DE-4AC6-8B4A-B3E3109CB1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0377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93280A6D-2065-5344-B128-8A682DB8D1B0}"/>
              </a:ext>
            </a:extLst>
          </p:cNvPr>
          <p:cNvSpPr/>
          <p:nvPr/>
        </p:nvSpPr>
        <p:spPr>
          <a:xfrm>
            <a:off x="-6678" y="0"/>
            <a:ext cx="9150678" cy="5949280"/>
          </a:xfrm>
          <a:prstGeom prst="rect">
            <a:avLst/>
          </a:prstGeom>
          <a:solidFill>
            <a:srgbClr val="292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96E8CBD-9CF7-A545-B493-940849C3A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6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78B6BC-B16D-3D43-B94A-35110B2E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718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E4F649-9C69-AB48-AF14-A7A9778CA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48068"/>
            <a:ext cx="923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hu-HU" altLang="hu-HU" sz="900">
                <a:latin typeface="Arial" panose="020B0604020202020204" pitchFamily="34" charset="0"/>
              </a:rPr>
            </a:br>
            <a:endParaRPr lang="hu-HU" altLang="hu-HU" sz="900">
              <a:latin typeface="Arial" panose="020B0604020202020204" pitchFamily="34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24CCB423-0F42-774E-BD69-CC320BBC8551}"/>
              </a:ext>
            </a:extLst>
          </p:cNvPr>
          <p:cNvSpPr txBox="1"/>
          <p:nvPr/>
        </p:nvSpPr>
        <p:spPr>
          <a:xfrm>
            <a:off x="571500" y="2667000"/>
            <a:ext cx="5800700" cy="502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10"/>
              </a:lnSpc>
              <a:spcBef>
                <a:spcPct val="0"/>
              </a:spcBef>
            </a:pPr>
            <a:r>
              <a:rPr lang="hu-HU" sz="4800" dirty="0">
                <a:solidFill>
                  <a:srgbClr val="DEBE76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ONLINE MARKETING ALAPOK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1E65FCF-2D5E-4A25-8978-B228B46B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78" y="5870448"/>
            <a:ext cx="9144000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137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00455" y="2153715"/>
            <a:ext cx="3517954" cy="3289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2. lépés: levélküldés</a:t>
            </a:r>
          </a:p>
          <a:p>
            <a:pPr>
              <a:lnSpc>
                <a:spcPct val="150000"/>
              </a:lnSpc>
            </a:pPr>
            <a:endParaRPr lang="hu-HU" sz="1600" dirty="0">
              <a:solidFill>
                <a:srgbClr val="000000"/>
              </a:solidFill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1. lépés: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hozz létre egy email-t (azaz egy piszkozatot) a </a:t>
            </a:r>
            <a:r>
              <a:rPr lang="hu-HU" sz="1600" dirty="0" err="1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Gmail</a:t>
            </a: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-ben;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változókat – például a keresztnevet – a {{...}} között add meg ({{</a:t>
            </a:r>
            <a:r>
              <a:rPr lang="hu-HU" sz="1600" dirty="0" err="1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First</a:t>
            </a: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Name</a:t>
            </a: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}};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írd meg a tárgyat és a levél szövegét;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csatolmányt is tudsz mellékelni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YET ANOTHER MAIL MERGE</a:t>
            </a:r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C3CD684D-94B9-BA41-B307-4C325C35EC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574183"/>
            <a:ext cx="3575050" cy="393065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3DDC509-5606-416B-B130-0196DFA69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5795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B61440D4-FA5D-4181-A404-69D2B51AE6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3054985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97047" y="2060848"/>
            <a:ext cx="3517954" cy="2550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2. lépés: levélküldés</a:t>
            </a:r>
          </a:p>
          <a:p>
            <a:pPr>
              <a:lnSpc>
                <a:spcPct val="150000"/>
              </a:lnSpc>
            </a:pPr>
            <a:endParaRPr lang="hu-HU" sz="1600" dirty="0">
              <a:solidFill>
                <a:srgbClr val="000000"/>
              </a:solidFill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2. lépés: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ezután menj az adott </a:t>
            </a:r>
            <a:r>
              <a:rPr lang="hu-HU" sz="1600" dirty="0" err="1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google</a:t>
            </a: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sheetbe</a:t>
            </a: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két változó van: A oszlop: email + B oszlop: keresztnév;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majd kövesd a piros körrel jelölteket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YET ANOTHER MAIL MERGE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FD6EFC20-7A70-284B-AB64-55744B19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20" y="2286000"/>
            <a:ext cx="4613134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751E3D8-09CB-4379-84BD-264284DD9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9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88FFD66F-9C30-4A42-8915-338398A631C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6095581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322575"/>
            <a:ext cx="3517954" cy="2181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2. lépés: levélküldés</a:t>
            </a:r>
          </a:p>
          <a:p>
            <a:pPr>
              <a:lnSpc>
                <a:spcPct val="150000"/>
              </a:lnSpc>
            </a:pPr>
            <a:endParaRPr lang="hu-HU" sz="1600" dirty="0">
              <a:solidFill>
                <a:srgbClr val="000000"/>
              </a:solidFill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3. lépés: körlevél indítása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feladó nevének megadása;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levéltervezet kiválasztása;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küldés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YET ANOTHER MAIL MERGE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E0134A5-EE02-9C4A-9E56-6B032E906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71" y="2149475"/>
            <a:ext cx="4091668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8C87A571-7221-6743-AC84-7F14B7E0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16" y="3429000"/>
            <a:ext cx="3399046" cy="213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78402354-8B68-4809-9310-26CC06FDD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11AE57E-3067-4118-8ED1-E3D1BFCC6B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>
                <a:solidFill>
                  <a:schemeClr val="bg1"/>
                </a:solidFill>
              </a:rPr>
              <a:t>  </a:t>
            </a:r>
            <a:r>
              <a:rPr lang="hu-HU" sz="3400">
                <a:solidFill>
                  <a:schemeClr val="bg1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  <a:endParaRPr lang="hu-HU" sz="3400" dirty="0">
              <a:solidFill>
                <a:schemeClr val="bg1"/>
              </a:solidFill>
              <a:latin typeface="Gill Sans MT Condensed" pitchFamily="34" charset="0"/>
              <a:cs typeface="AlternateGothicNo.2_PF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596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248449"/>
            <a:ext cx="3365554" cy="2919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600" dirty="0">
              <a:solidFill>
                <a:srgbClr val="000000"/>
              </a:solidFill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segítségével le tudsz menteni sablonként (</a:t>
            </a:r>
            <a:r>
              <a:rPr lang="hu-HU" sz="1600" dirty="0" err="1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template</a:t>
            </a: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-ként) leveleket, amelyeket később két kattintással be tudsz tölteni. Fontos: Mivel ez egy Google bővítmény, ezért csak Google Chrome böngészőben, viszont nemcsak </a:t>
            </a:r>
            <a:r>
              <a:rPr lang="hu-HU" sz="1600" dirty="0" err="1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Gmail</a:t>
            </a:r>
            <a:r>
              <a:rPr lang="hu-HU" sz="16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-lel, hanem Outlookkal is tudod használni.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52961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BRISKINE: EMAIL TEMPLATES FOR GMAIL</a:t>
            </a:r>
          </a:p>
        </p:txBody>
      </p:sp>
      <p:pic>
        <p:nvPicPr>
          <p:cNvPr id="20488" name="Picture 8" descr="Briskine: Email templates for Gmail">
            <a:extLst>
              <a:ext uri="{FF2B5EF4-FFF2-40B4-BE49-F238E27FC236}">
                <a16:creationId xmlns:a16="http://schemas.microsoft.com/office/drawing/2014/main" id="{18C76DD1-C842-F649-A76A-938961E28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064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12728186-15EF-46CA-A510-59A8C7A17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35A6BE15-8663-4440-BD91-2EB0D4D9D6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5528629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133600"/>
            <a:ext cx="4432354" cy="2015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7175" indent="-257175">
              <a:lnSpc>
                <a:spcPct val="150000"/>
              </a:lnSpc>
              <a:buAutoNum type="arabicPeriod"/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lépés: telepítés</a:t>
            </a:r>
          </a:p>
          <a:p>
            <a:pPr>
              <a:lnSpc>
                <a:spcPct val="200000"/>
              </a:lnSpc>
            </a:pPr>
            <a:r>
              <a:rPr lang="hu-HU" sz="1600" u="sng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A telepítéshez kattints erre a linkre.</a:t>
            </a:r>
            <a:endParaRPr lang="hu-HU" sz="1600" u="sng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Ha nem menne ezen, </a:t>
            </a:r>
          </a:p>
          <a:p>
            <a:pPr>
              <a:lnSpc>
                <a:spcPct val="20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segítségként</a:t>
            </a:r>
            <a:r>
              <a:rPr lang="hu-HU" sz="1600" u="sng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itt elérsz egy videót</a:t>
            </a:r>
            <a:endParaRPr lang="hu-HU" sz="16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529613" cy="617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endParaRPr lang="hu-HU" sz="12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BRISKINE: EMAIL TEMPLATES FOR GMAIL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69671AA-D4CC-B049-9412-04D3FE988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133600"/>
            <a:ext cx="5241925" cy="2911097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73DEDBDC-DAB4-4035-9EC8-B5311457F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9280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1685A492-72E9-4F2D-8A7D-8D3F46279D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4873123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133600"/>
            <a:ext cx="4432354" cy="33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2. lépés: sablon létrehozása, beállítása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601621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BRISKINE: EMAIL TEMPLATES FOR GMAIL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07B7BEA-1457-E740-828E-B5DC62C9F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2971800" cy="276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3637AAF8-AF1D-884C-BF3F-DCE3A8366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91" y="2590800"/>
            <a:ext cx="3019885" cy="276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AF2C2BAD-D417-2148-8D53-4F62CF6CF50F}"/>
              </a:ext>
            </a:extLst>
          </p:cNvPr>
          <p:cNvSpPr/>
          <p:nvPr/>
        </p:nvSpPr>
        <p:spPr>
          <a:xfrm>
            <a:off x="914400" y="5562600"/>
            <a:ext cx="28055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1. lépés: kattints a pirossal bekarikázott gombra!</a:t>
            </a:r>
            <a:endParaRPr lang="hu-HU" sz="1100" dirty="0">
              <a:latin typeface="Garamond" panose="02020404030301010803" pitchFamily="18" charset="0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18791153-0FD5-194A-B72C-3F6F28DA5050}"/>
              </a:ext>
            </a:extLst>
          </p:cNvPr>
          <p:cNvSpPr/>
          <p:nvPr/>
        </p:nvSpPr>
        <p:spPr>
          <a:xfrm>
            <a:off x="5080054" y="5576410"/>
            <a:ext cx="28055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100" dirty="0">
                <a:solidFill>
                  <a:srgbClr val="000000"/>
                </a:solidFill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2. lépés: kattints a pirossal bekarikázott gombra!</a:t>
            </a:r>
            <a:endParaRPr lang="hu-HU" sz="1100" dirty="0">
              <a:latin typeface="Garamond" panose="02020404030301010803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DB0673B-11F8-43F4-B589-7B781D76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28BF0307-EA48-4D8A-B7BC-E449D064589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>
                <a:solidFill>
                  <a:schemeClr val="bg1"/>
                </a:solidFill>
              </a:rPr>
              <a:t>  </a:t>
            </a:r>
            <a:r>
              <a:rPr lang="hu-HU" sz="3400">
                <a:solidFill>
                  <a:schemeClr val="bg1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  <a:endParaRPr lang="hu-HU" sz="3400" dirty="0">
              <a:solidFill>
                <a:schemeClr val="bg1"/>
              </a:solidFill>
              <a:latin typeface="Gill Sans MT Condensed" pitchFamily="34" charset="0"/>
              <a:cs typeface="AlternateGothicNo.2_PF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0743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133600"/>
            <a:ext cx="4432354" cy="33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2. lépés: sablon létrehozása, beállítása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5673629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BRISKINE: EMAIL TEMPLATES FOR GMAIL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AF2C2BAD-D417-2148-8D53-4F62CF6CF50F}"/>
              </a:ext>
            </a:extLst>
          </p:cNvPr>
          <p:cNvSpPr/>
          <p:nvPr/>
        </p:nvSpPr>
        <p:spPr>
          <a:xfrm>
            <a:off x="482547" y="3124200"/>
            <a:ext cx="77475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3. lépés: sabloncím, sablon-szöveg megadása</a:t>
            </a:r>
            <a:endParaRPr lang="hu-HU" sz="1100" dirty="0">
              <a:latin typeface="Garamond" panose="02020404030301010803" pitchFamily="18" charset="0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18791153-0FD5-194A-B72C-3F6F28DA5050}"/>
              </a:ext>
            </a:extLst>
          </p:cNvPr>
          <p:cNvSpPr/>
          <p:nvPr/>
        </p:nvSpPr>
        <p:spPr>
          <a:xfrm>
            <a:off x="5577061" y="5203567"/>
            <a:ext cx="44555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4. lépés: a </a:t>
            </a:r>
            <a:r>
              <a:rPr lang="hu-HU" sz="11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template</a:t>
            </a:r>
            <a:r>
              <a:rPr lang="hu-HU" sz="11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-keresőből egy kattintás és betölt</a:t>
            </a:r>
            <a:endParaRPr lang="hu-HU" sz="1100" dirty="0">
              <a:latin typeface="Garamond" panose="02020404030301010803" pitchFamily="18" charset="0"/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B4845E84-A9CE-3A4D-B8A3-5B14F1A01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752600"/>
            <a:ext cx="3107685" cy="31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ACBE077-41E8-5441-9ECF-A3D1A2901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151" y="2527300"/>
            <a:ext cx="2901950" cy="34544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646C28E-64E4-40FB-BEB0-CAF6894DB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24" y="5895066"/>
            <a:ext cx="9144000" cy="987552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D718B59A-EA31-4165-A71D-E1D6E06F856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9197332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623074"/>
            <a:ext cx="3136954" cy="1811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Több, mint 21 eszközt biztosíts a PDF formátumú fájlok egyszerű, gyors és ingyenes szerkesztéséhez, konvertálásához, tömörítéséhez.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SMALLPDF.COM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89E384F-5A73-0E4B-B7AA-3C5C16AB4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77566"/>
            <a:ext cx="4000500" cy="3750469"/>
          </a:xfrm>
          <a:prstGeom prst="rect">
            <a:avLst/>
          </a:prstGeom>
        </p:spPr>
      </p:pic>
      <p:pic>
        <p:nvPicPr>
          <p:cNvPr id="22538" name="Picture 10" descr="Smallpdf.com - A Free Solution to all your PDF Problems">
            <a:extLst>
              <a:ext uri="{FF2B5EF4-FFF2-40B4-BE49-F238E27FC236}">
                <a16:creationId xmlns:a16="http://schemas.microsoft.com/office/drawing/2014/main" id="{0FF65C73-7EFD-E74A-96E9-5F57C817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93293"/>
            <a:ext cx="2336854" cy="93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92377CE-FB91-40FB-8B05-D55084BBA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9205"/>
            <a:ext cx="9144000" cy="987552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6288F5E2-8B3E-40BA-810E-44E4BC81BF4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1654178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9E17A34-75B7-554E-94C0-94297BFDD7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0" b="25556"/>
          <a:stretch/>
        </p:blipFill>
        <p:spPr>
          <a:xfrm>
            <a:off x="3771900" y="2247900"/>
            <a:ext cx="5127477" cy="2819400"/>
          </a:xfrm>
          <a:prstGeom prst="rect">
            <a:avLst/>
          </a:prstGeom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7215CB5C-B6C5-A144-BAD4-5B2CF327339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SMALLPDF.COM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ED673D5-3EE4-584F-93FF-F9608910624E}"/>
              </a:ext>
            </a:extLst>
          </p:cNvPr>
          <p:cNvSpPr txBox="1"/>
          <p:nvPr/>
        </p:nvSpPr>
        <p:spPr>
          <a:xfrm>
            <a:off x="464568" y="1700808"/>
            <a:ext cx="4395463" cy="3658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Eszközök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1 PDF-ből több PDF és fordítva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PPT-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ből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PDF és fordítva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Excel-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ből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PDF és fordítva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JPG-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ből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PDF és fordítva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Word-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ből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PDF és fordítva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PDF elforgatása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eSign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létrehozása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PDF védelem (jelszó hozzáadás), annak feloldása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PDF szerkesztése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45FAD6B-2A73-47E5-851E-8B8A79B24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3CF38429-D2D2-4E97-A82D-FFF11D4984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>
                <a:solidFill>
                  <a:schemeClr val="bg1"/>
                </a:solidFill>
              </a:rPr>
              <a:t>  </a:t>
            </a:r>
            <a:r>
              <a:rPr lang="hu-HU" sz="3400">
                <a:solidFill>
                  <a:schemeClr val="bg1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  <a:endParaRPr lang="hu-HU" sz="3400" dirty="0">
              <a:solidFill>
                <a:schemeClr val="bg1"/>
              </a:solidFill>
              <a:latin typeface="Gill Sans MT Condensed" pitchFamily="34" charset="0"/>
              <a:cs typeface="AlternateGothicNo.2_PF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801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1863986"/>
            <a:ext cx="4013254" cy="3847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4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</a:t>
            </a:r>
            <a:r>
              <a:rPr lang="hu-HU" sz="14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Alrite</a:t>
            </a: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beszédfelismerő alkalmazás mesterséges intelligencia-alapú algoritmusokat használva képes a hallott beszéd le- és feliratozására. Ezzel hatékony alternatívát kínál többek között az időigényes gépelés kiváltására vagy a hang- és videóanyagok visszakereshetővé alakítására. Az </a:t>
            </a:r>
            <a:r>
              <a:rPr lang="hu-HU" sz="14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Alrite</a:t>
            </a: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alkalmazás képes közvetlenül hang- és videóanyagok rögzítésére diktálás után, illetve hang- és videófájlok feltöltését követően a hanganyagban elhangzott beszéd nyelvének függvényében leiratozza a beszédet magyar, angol, német vagy spanyol nyelven.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ALRITE.REGENS.COM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2588DEDD-F9FF-124B-B80E-B453C0120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93" y="2447174"/>
            <a:ext cx="3714644" cy="208948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6F88F52-5961-4558-B25A-CBF8AEC19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4367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6135672E-6893-47DC-964B-01F7F43E93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743934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67544" y="2199881"/>
            <a:ext cx="3816424" cy="2458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u-HU" sz="28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 AZ ONLINE MARKETING?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Online marketingről akkor beszélünk, amikor a termékünket, szolgáltatásunkat, márkánkat valamilyen digitális médiumon, </a:t>
            </a:r>
            <a:r>
              <a:rPr lang="hu-HU" sz="1600" b="1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online csatornán keresztül népszerűsítjük, értékesítjük</a:t>
            </a:r>
            <a:r>
              <a:rPr lang="hu-HU" sz="1100" b="1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5014FE-8004-44EF-B640-0691F17F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" y="5870448"/>
            <a:ext cx="9144000" cy="987552"/>
          </a:xfrm>
          <a:prstGeom prst="rect">
            <a:avLst/>
          </a:prstGeom>
        </p:spPr>
      </p:pic>
      <p:pic>
        <p:nvPicPr>
          <p:cNvPr id="2050" name="Picture 2" descr="9 marketing adat tanulmányokból, amikkel te is felturbózhatod stratégiádat">
            <a:extLst>
              <a:ext uri="{FF2B5EF4-FFF2-40B4-BE49-F238E27FC236}">
                <a16:creationId xmlns:a16="http://schemas.microsoft.com/office/drawing/2014/main" id="{4ACED05D-F8A3-5B4B-924E-52D4C2ED6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6687"/>
          <a:stretch/>
        </p:blipFill>
        <p:spPr bwMode="auto">
          <a:xfrm>
            <a:off x="4644008" y="2143560"/>
            <a:ext cx="4032448" cy="2461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6A0E4A59-B28F-0F47-8AAD-067545881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044532"/>
            <a:ext cx="3022654" cy="3181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URL-címeket lehet vele rövidebbé tenni, de nem csak az URL-rövidítés a lényeg, hanem a kattintási szám is: ezek a linkrövidítő eszközök megmutatják például, hogy mennyien is kattintottak egy Facebook-posztodban a linkre.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BITLY.COM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27650" name="Picture 2" descr="bitly rövidített URL regisztráció nélkül">
            <a:extLst>
              <a:ext uri="{FF2B5EF4-FFF2-40B4-BE49-F238E27FC236}">
                <a16:creationId xmlns:a16="http://schemas.microsoft.com/office/drawing/2014/main" id="{091D249F-C139-3249-821D-AB34ABB9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87" y="2428761"/>
            <a:ext cx="4438650" cy="215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CF8BED4-6B39-481B-AFEF-0EC8559E5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2BDC211D-00F9-459D-8AF3-7C4176480E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5924931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39552" y="2132856"/>
            <a:ext cx="4460547" cy="2550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Mihez érdemes rövidített URL-címet készíteni?</a:t>
            </a:r>
          </a:p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Facebook-bejegyzésekhez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Facebook-hirdetésekhez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UTM-link rövidítéséhez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Google Cégem oldal értékelő linkjéhez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önéletrajzokhoz, pályázatokhoz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BITLY.COM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1308299-41D3-401F-8A90-F5C2360B2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B477BCB5-46F2-4C6E-983F-66BCC3FCA2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>
                <a:solidFill>
                  <a:schemeClr val="bg1"/>
                </a:solidFill>
              </a:rPr>
              <a:t>  </a:t>
            </a:r>
            <a:r>
              <a:rPr lang="hu-HU" sz="3400">
                <a:solidFill>
                  <a:schemeClr val="bg1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  <a:endParaRPr lang="hu-HU" sz="3400" dirty="0">
              <a:solidFill>
                <a:schemeClr val="bg1"/>
              </a:solidFill>
              <a:latin typeface="Gill Sans MT Condensed" pitchFamily="34" charset="0"/>
              <a:cs typeface="AlternateGothicNo.2_PF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619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09100" y="2316042"/>
            <a:ext cx="3675929" cy="2073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1. lépés: regisztráció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regisztráláskor vagy felhasználónevet és jelszót adsz meg, vagy a Facebook-, a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Twitter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-, esetleg a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Gmail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-fiókodat használod a belépéshez – bármelyik jó megoldás:</a:t>
            </a:r>
            <a:br>
              <a:rPr lang="hu-HU" sz="11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BITLY.COM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28674" name="Picture 2" descr="bitly regisztráció">
            <a:extLst>
              <a:ext uri="{FF2B5EF4-FFF2-40B4-BE49-F238E27FC236}">
                <a16:creationId xmlns:a16="http://schemas.microsoft.com/office/drawing/2014/main" id="{9351E9AE-4FC1-1946-BA27-AE52A602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36" y="1539875"/>
            <a:ext cx="294005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CD0D82E-6846-470D-B423-BBC6DA9FE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9205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61E61B61-D923-4CE6-9843-36326A6837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8542975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665853"/>
            <a:ext cx="3675929" cy="2442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2. lépés: link létrehozása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 belépsz a kezelőfelületre, akkor pár kattintással le tudod rövidíteni az URL-t. Kattints a narancssárga ‘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Create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’ gombra, majd másold be az URL-címet és kattints az alsó ‘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Create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’ gombra!</a:t>
            </a:r>
          </a:p>
          <a:p>
            <a:pPr>
              <a:lnSpc>
                <a:spcPct val="150000"/>
              </a:lnSpc>
            </a:pPr>
            <a:endParaRPr lang="hu-HU" sz="11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BITLY.COM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29698" name="Picture 2" descr="rövidített url készítése">
            <a:extLst>
              <a:ext uri="{FF2B5EF4-FFF2-40B4-BE49-F238E27FC236}">
                <a16:creationId xmlns:a16="http://schemas.microsoft.com/office/drawing/2014/main" id="{C00A48CA-B485-C845-A4FE-19CFB94C5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12" y="1954839"/>
            <a:ext cx="5234670" cy="46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rövid link készítése">
            <a:extLst>
              <a:ext uri="{FF2B5EF4-FFF2-40B4-BE49-F238E27FC236}">
                <a16:creationId xmlns:a16="http://schemas.microsoft.com/office/drawing/2014/main" id="{A212B5D4-1D3A-6C4A-8AA6-21F150BC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26988"/>
            <a:ext cx="1538236" cy="27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7A4419E-C3C1-4527-881D-192D36786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53B30A4D-758D-4A7E-9E59-EAB12B5EFC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2243121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1763772"/>
            <a:ext cx="3675929" cy="3847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3. lépés: beállítás</a:t>
            </a:r>
            <a:endParaRPr lang="hu-HU" sz="14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‘</a:t>
            </a:r>
            <a:r>
              <a:rPr lang="hu-HU" sz="14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Title</a:t>
            </a: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’ részhez automatikusan behúzza az oldal </a:t>
            </a:r>
            <a:r>
              <a:rPr lang="hu-HU" sz="14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meta</a:t>
            </a: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-címét, ezt sok esetben ott is hagyhatod, de ha más címet szeretnél adni neki, hogy utána a listában gyorsan megtaláld, akkor csak kattints bele, és változtasd meg!</a:t>
            </a:r>
          </a:p>
          <a:p>
            <a:pPr>
              <a:lnSpc>
                <a:spcPct val="150000"/>
              </a:lnSpc>
            </a:pPr>
            <a:endParaRPr lang="hu-HU" sz="14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Ezután a ‘</a:t>
            </a:r>
            <a:r>
              <a:rPr lang="hu-HU" sz="14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Customize</a:t>
            </a: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back-</a:t>
            </a:r>
            <a:r>
              <a:rPr lang="hu-HU" sz="14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half</a:t>
            </a: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’ rész alatt a linket szabhatod egyedivé. Akár hagyhatod, amit a rendszer felkínál, akkor a </a:t>
            </a:r>
            <a:r>
              <a:rPr lang="hu-HU" sz="14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bit.ly</a:t>
            </a:r>
            <a:r>
              <a:rPr lang="hu-HU" sz="14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/ után sok különböző karakter lesz. Ha valami beszédesebbet szeretnél, akkor itt átírhatod.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BITLY.COM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30722" name="Picture 2" descr="bitly title megadása">
            <a:extLst>
              <a:ext uri="{FF2B5EF4-FFF2-40B4-BE49-F238E27FC236}">
                <a16:creationId xmlns:a16="http://schemas.microsoft.com/office/drawing/2014/main" id="{64017561-BE6C-FB4D-8101-47BC5EA2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2387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egyedi bitly URL név megadása">
            <a:extLst>
              <a:ext uri="{FF2B5EF4-FFF2-40B4-BE49-F238E27FC236}">
                <a16:creationId xmlns:a16="http://schemas.microsoft.com/office/drawing/2014/main" id="{B832986C-CB7E-254A-A850-01EBCA7D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325" y="1600204"/>
            <a:ext cx="2082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4B08236-189D-4C67-ACED-3C036813E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90058"/>
            <a:ext cx="9144000" cy="98755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2A881056-DB07-4258-ADE3-C6416D7523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9664928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2144333"/>
            <a:ext cx="2374954" cy="3289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4. lépés: mentés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Ezután kattints a ‘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Save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’ gombra alul, és ha még senki sem használta az általad megadott </a:t>
            </a:r>
            <a:r>
              <a:rPr lang="hu-HU" sz="1600" dirty="0" err="1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bitly</a:t>
            </a: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-linket, akkor elfogadja a rendszer. Ezután a kezdőfelületen meg is jelenik a legfelső sorban az új rövidített link: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BITLY.COM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630A14B-790E-D84F-BC6D-68F927700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134" y="2363787"/>
            <a:ext cx="5366214" cy="258921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7F299D3-44C4-4A71-AB7E-A4F65ACAC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18" y="5946702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DAD14C37-B8DB-430F-8CAB-A4812C0AD6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4235200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7" y="1916832"/>
            <a:ext cx="2870254" cy="3658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Hasznos </a:t>
            </a:r>
            <a:r>
              <a:rPr lang="hu-HU" sz="1600" b="1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Bitly</a:t>
            </a:r>
            <a:r>
              <a:rPr lang="hu-HU" sz="16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-funkció:</a:t>
            </a:r>
            <a:endParaRPr lang="hu-HU" sz="16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eszköz egy része teljesen ingyenes, a segítségével bármeddig, bármennyi linket létrehozhatsz, követhetsz.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 egy rövidített URL-t létrehoztál, az a bal oldali oszlopba kerül. Itt ha egy adott linkre kattintasz, akkor jobb oldalt megjelennek a hozzá tartozó eredmények.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7" y="1295400"/>
            <a:ext cx="4765158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BITLY.COM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pic>
        <p:nvPicPr>
          <p:cNvPr id="32770" name="Picture 2" descr="Bitly rövidített URL-ek statisztikai adatai">
            <a:extLst>
              <a:ext uri="{FF2B5EF4-FFF2-40B4-BE49-F238E27FC236}">
                <a16:creationId xmlns:a16="http://schemas.microsoft.com/office/drawing/2014/main" id="{A2575B98-A672-2E42-9F7A-9897F343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47" y="2235719"/>
            <a:ext cx="5105400" cy="25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5E03685-82BC-4261-9E24-4CA34825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75" y="5870448"/>
            <a:ext cx="9144000" cy="987552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B6CDC109-E732-478B-8281-A14291E580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276401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482546" y="2201687"/>
            <a:ext cx="3365554" cy="3083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5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 ez? Miért jó?</a:t>
            </a:r>
          </a:p>
          <a:p>
            <a:pPr>
              <a:lnSpc>
                <a:spcPct val="150000"/>
              </a:lnSpc>
            </a:pPr>
            <a:r>
              <a:rPr lang="hu-HU" sz="1500" dirty="0">
                <a:latin typeface="Garamond" panose="020204040303010108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emberekkel valós időben beszélgethetsz chatben, miközben a webhelyeden böngésznek, vagy Messengerben tudsz segíteni nekik akkor, amikor neked alkalmas. Ezzel erősítheted az ügyfeleid elégedettségét, valamint tartós kapcsolatot alakíthatsz ki velük. A Chatmodul teljesen ingyenes, beállításához pedig még öt perc sem kell.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624969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 CHATMODUL ELHELYEZÉSE A WEBHELYEDEN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8B487EA3-1EAC-B44A-B329-22FBE26B2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08" y="2476500"/>
            <a:ext cx="5256976" cy="2762563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C3DD3938-0185-46E4-BB60-5779FBBC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55906"/>
            <a:ext cx="9144000" cy="98755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A4146792-CE51-4FA4-B89E-D41154B1208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18282731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00202" y="4985519"/>
            <a:ext cx="3675929" cy="33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1. lépés: nyelv kiválasztása</a:t>
            </a:r>
            <a:endParaRPr lang="hu-HU" sz="11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660973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 CHATMODUL ELHELYEZÉSE A WEBHELYEDEN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FCE68-508D-6946-B11B-C613449DE743}"/>
              </a:ext>
            </a:extLst>
          </p:cNvPr>
          <p:cNvSpPr txBox="1"/>
          <p:nvPr/>
        </p:nvSpPr>
        <p:spPr>
          <a:xfrm>
            <a:off x="5425208" y="5029200"/>
            <a:ext cx="3675929" cy="33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2. lépés: webhelycím megadása</a:t>
            </a:r>
            <a:endParaRPr lang="hu-HU" sz="11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D755A9C0-0644-FF46-9C0A-09E7776382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88" y="2419624"/>
            <a:ext cx="4730750" cy="2451100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E2A4B5BD-E71F-B94A-936D-883CFBD81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" y="2051050"/>
            <a:ext cx="5010150" cy="27559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77C34B8-877E-48F4-BD34-DF50E5968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0928"/>
            <a:ext cx="9144000" cy="987552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6450CFA5-04F5-491B-9F56-834D9E898A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28544696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>
            <a:extLst>
              <a:ext uri="{FF2B5EF4-FFF2-40B4-BE49-F238E27FC236}">
                <a16:creationId xmlns:a16="http://schemas.microsoft.com/office/drawing/2014/main" id="{54009986-9460-B04A-9D54-596C0FD9DA24}"/>
              </a:ext>
            </a:extLst>
          </p:cNvPr>
          <p:cNvSpPr txBox="1"/>
          <p:nvPr/>
        </p:nvSpPr>
        <p:spPr>
          <a:xfrm>
            <a:off x="501132" y="4873047"/>
            <a:ext cx="3675929" cy="33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3. lépés: a kód másolása</a:t>
            </a:r>
            <a:endParaRPr lang="hu-HU" sz="11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0A78FA14-4D9E-4549-9884-9603129CC189}"/>
              </a:ext>
            </a:extLst>
          </p:cNvPr>
          <p:cNvSpPr txBox="1"/>
          <p:nvPr/>
        </p:nvSpPr>
        <p:spPr>
          <a:xfrm>
            <a:off x="482546" y="1295400"/>
            <a:ext cx="6609734" cy="335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hu-HU" sz="3600" dirty="0">
                <a:solidFill>
                  <a:srgbClr val="292E5B"/>
                </a:solidFill>
                <a:latin typeface="Gill Sans MT Condensed" panose="020B050602010402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 CHATMODUL ELHELYEZÉSE A WEBHELYEDEN</a:t>
            </a:r>
          </a:p>
        </p:txBody>
      </p:sp>
      <p:sp>
        <p:nvSpPr>
          <p:cNvPr id="2" name="AutoShape 2" descr="Smallpdf logó">
            <a:extLst>
              <a:ext uri="{FF2B5EF4-FFF2-40B4-BE49-F238E27FC236}">
                <a16:creationId xmlns:a16="http://schemas.microsoft.com/office/drawing/2014/main" id="{B7220042-C120-C74E-B0FC-8481BEA7D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5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hu-HU" sz="9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FCE68-508D-6946-B11B-C613449DE743}"/>
              </a:ext>
            </a:extLst>
          </p:cNvPr>
          <p:cNvSpPr txBox="1"/>
          <p:nvPr/>
        </p:nvSpPr>
        <p:spPr>
          <a:xfrm>
            <a:off x="4838700" y="4877034"/>
            <a:ext cx="4224337" cy="334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4. lépés: a kód beillesztése a webhelyen</a:t>
            </a:r>
            <a:endParaRPr lang="hu-HU" sz="1100" dirty="0">
              <a:latin typeface="Garamond" panose="020204040303010108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F465B072-D09F-0E45-97C8-1D8FDF05F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52" y="2322305"/>
            <a:ext cx="4611397" cy="2402095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8B29CB1A-6F54-9943-98D0-883217CD1C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4" y="2317500"/>
            <a:ext cx="4229100" cy="237540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4F2AB96-E9A0-C74F-A573-21C7FE2A845E}"/>
              </a:ext>
            </a:extLst>
          </p:cNvPr>
          <p:cNvSpPr/>
          <p:nvPr/>
        </p:nvSpPr>
        <p:spPr>
          <a:xfrm>
            <a:off x="1676400" y="5461785"/>
            <a:ext cx="5823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Egy kis segítség: https://</a:t>
            </a:r>
            <a:r>
              <a:rPr lang="hu-HU" sz="1400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www.facebook.com</a:t>
            </a:r>
            <a:r>
              <a:rPr lang="hu-HU" sz="14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/business/</a:t>
            </a:r>
            <a:r>
              <a:rPr lang="hu-HU" sz="1400" dirty="0" err="1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help</a:t>
            </a:r>
            <a:r>
              <a:rPr lang="hu-HU" sz="1400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/1524587524402327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0857CBB-456D-46F1-918A-586F42C6E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999"/>
            <a:ext cx="9144000" cy="987552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B17A0E40-B551-44F1-AFB0-CCEB76E8C46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8224" cy="769441"/>
          </a:xfrm>
          <a:prstGeom prst="rect">
            <a:avLst/>
          </a:prstGeom>
          <a:solidFill>
            <a:srgbClr val="292E5B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>
                <a:solidFill>
                  <a:srgbClr val="DEBE76"/>
                </a:solidFill>
              </a:rPr>
              <a:t>  </a:t>
            </a:r>
            <a:r>
              <a:rPr lang="hu-HU" sz="3400" dirty="0">
                <a:solidFill>
                  <a:srgbClr val="DEBE76"/>
                </a:solidFill>
                <a:latin typeface="Gill Sans MT Condensed" pitchFamily="34" charset="0"/>
                <a:cs typeface="AlternateGothicNo.2_PFL" pitchFamily="2" charset="0"/>
              </a:rPr>
              <a:t>DIGITÁLIS KOMPETENCIA FEJLESZTÉSE</a:t>
            </a:r>
          </a:p>
        </p:txBody>
      </p:sp>
    </p:spTree>
    <p:extLst>
      <p:ext uri="{BB962C8B-B14F-4D97-AF65-F5344CB8AC3E}">
        <p14:creationId xmlns:p14="http://schemas.microsoft.com/office/powerpoint/2010/main" val="3211483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4665</Words>
  <Application>Microsoft Macintosh PowerPoint</Application>
  <PresentationFormat>Diavetítés a képernyőre (4:3 oldalarány)</PresentationFormat>
  <Paragraphs>574</Paragraphs>
  <Slides>101</Slides>
  <Notes>88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101</vt:i4>
      </vt:variant>
    </vt:vector>
  </HeadingPairs>
  <TitlesOfParts>
    <vt:vector size="111" baseType="lpstr">
      <vt:lpstr>Arial</vt:lpstr>
      <vt:lpstr>Garamond</vt:lpstr>
      <vt:lpstr>Montserrat</vt:lpstr>
      <vt:lpstr>Gill Sans SemiBold</vt:lpstr>
      <vt:lpstr>Open Sans</vt:lpstr>
      <vt:lpstr>Open Sans Light</vt:lpstr>
      <vt:lpstr>Calibri</vt:lpstr>
      <vt:lpstr>Raleway</vt:lpstr>
      <vt:lpstr>Gill Sans MT Condensed</vt:lpstr>
      <vt:lpstr>Office-téma</vt:lpstr>
      <vt:lpstr>  DIGITALE KOMPETENZEN ENTWICKELN</vt:lpstr>
      <vt:lpstr>  DIGITÁLIS KOMPETENCIA FEJLESZTÉSE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sddvdsvddvbddlbvd</dc:title>
  <dc:creator>B</dc:creator>
  <cp:lastModifiedBy>zoltan.berta@videoklinika.hu</cp:lastModifiedBy>
  <cp:revision>45</cp:revision>
  <dcterms:created xsi:type="dcterms:W3CDTF">2021-06-28T14:21:01Z</dcterms:created>
  <dcterms:modified xsi:type="dcterms:W3CDTF">2021-09-10T13:29:14Z</dcterms:modified>
</cp:coreProperties>
</file>